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13" r:id="rId4"/>
  </p:sldMasterIdLst>
  <p:notesMasterIdLst>
    <p:notesMasterId r:id="rId93"/>
  </p:notesMasterIdLst>
  <p:sldIdLst>
    <p:sldId id="256" r:id="rId5"/>
    <p:sldId id="574" r:id="rId6"/>
    <p:sldId id="571" r:id="rId7"/>
    <p:sldId id="578" r:id="rId8"/>
    <p:sldId id="579" r:id="rId9"/>
    <p:sldId id="462" r:id="rId10"/>
    <p:sldId id="603" r:id="rId11"/>
    <p:sldId id="617" r:id="rId12"/>
    <p:sldId id="553" r:id="rId13"/>
    <p:sldId id="618" r:id="rId14"/>
    <p:sldId id="596" r:id="rId15"/>
    <p:sldId id="620" r:id="rId16"/>
    <p:sldId id="619" r:id="rId17"/>
    <p:sldId id="516" r:id="rId18"/>
    <p:sldId id="461" r:id="rId19"/>
    <p:sldId id="621" r:id="rId20"/>
    <p:sldId id="533" r:id="rId21"/>
    <p:sldId id="534" r:id="rId22"/>
    <p:sldId id="624" r:id="rId23"/>
    <p:sldId id="625" r:id="rId24"/>
    <p:sldId id="626" r:id="rId25"/>
    <p:sldId id="627" r:id="rId26"/>
    <p:sldId id="628" r:id="rId27"/>
    <p:sldId id="536" r:id="rId28"/>
    <p:sldId id="629" r:id="rId29"/>
    <p:sldId id="630" r:id="rId30"/>
    <p:sldId id="631" r:id="rId31"/>
    <p:sldId id="540" r:id="rId32"/>
    <p:sldId id="632" r:id="rId33"/>
    <p:sldId id="634" r:id="rId34"/>
    <p:sldId id="635" r:id="rId35"/>
    <p:sldId id="640" r:id="rId36"/>
    <p:sldId id="636" r:id="rId37"/>
    <p:sldId id="637" r:id="rId38"/>
    <p:sldId id="638" r:id="rId39"/>
    <p:sldId id="543" r:id="rId40"/>
    <p:sldId id="639" r:id="rId41"/>
    <p:sldId id="467" r:id="rId42"/>
    <p:sldId id="555" r:id="rId43"/>
    <p:sldId id="641" r:id="rId44"/>
    <p:sldId id="558" r:id="rId45"/>
    <p:sldId id="601" r:id="rId46"/>
    <p:sldId id="644" r:id="rId47"/>
    <p:sldId id="642" r:id="rId48"/>
    <p:sldId id="643" r:id="rId49"/>
    <p:sldId id="645" r:id="rId50"/>
    <p:sldId id="646" r:id="rId51"/>
    <p:sldId id="659" r:id="rId52"/>
    <p:sldId id="648" r:id="rId53"/>
    <p:sldId id="647" r:id="rId54"/>
    <p:sldId id="649" r:id="rId55"/>
    <p:sldId id="650" r:id="rId56"/>
    <p:sldId id="651" r:id="rId57"/>
    <p:sldId id="652" r:id="rId58"/>
    <p:sldId id="653" r:id="rId59"/>
    <p:sldId id="654" r:id="rId60"/>
    <p:sldId id="655" r:id="rId61"/>
    <p:sldId id="656" r:id="rId62"/>
    <p:sldId id="657" r:id="rId63"/>
    <p:sldId id="658" r:id="rId64"/>
    <p:sldId id="661" r:id="rId65"/>
    <p:sldId id="662" r:id="rId66"/>
    <p:sldId id="663" r:id="rId67"/>
    <p:sldId id="664" r:id="rId68"/>
    <p:sldId id="665" r:id="rId69"/>
    <p:sldId id="565" r:id="rId70"/>
    <p:sldId id="564" r:id="rId71"/>
    <p:sldId id="566" r:id="rId72"/>
    <p:sldId id="562" r:id="rId73"/>
    <p:sldId id="563" r:id="rId74"/>
    <p:sldId id="413" r:id="rId75"/>
    <p:sldId id="477" r:id="rId76"/>
    <p:sldId id="405" r:id="rId77"/>
    <p:sldId id="666" r:id="rId78"/>
    <p:sldId id="667" r:id="rId79"/>
    <p:sldId id="418" r:id="rId80"/>
    <p:sldId id="422" r:id="rId81"/>
    <p:sldId id="421" r:id="rId82"/>
    <p:sldId id="419" r:id="rId83"/>
    <p:sldId id="420" r:id="rId84"/>
    <p:sldId id="668" r:id="rId85"/>
    <p:sldId id="408" r:id="rId86"/>
    <p:sldId id="669" r:id="rId87"/>
    <p:sldId id="670" r:id="rId88"/>
    <p:sldId id="671" r:id="rId89"/>
    <p:sldId id="559" r:id="rId90"/>
    <p:sldId id="560" r:id="rId91"/>
    <p:sldId id="475" r:id="rId9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006666"/>
    <a:srgbClr val="D7DACD"/>
    <a:srgbClr val="FFFFFF"/>
    <a:srgbClr val="007033"/>
    <a:srgbClr val="C9E7A7"/>
    <a:srgbClr val="1E4571"/>
    <a:srgbClr val="0033CC"/>
    <a:srgbClr val="FF0000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937CD8-DA84-4AAA-10C6-F9821E9BD714}" v="6" dt="2025-05-02T18:03:41.916"/>
  </p1510:revLst>
</p1510:revInfo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Közepesen sötét stílus 4 – 1. jelölőszín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incs stílus, csak rács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Közepesen sötét stílus 1 – 1. jelölőszín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Közepesen sötét stílus 2 – 4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Közepesen sötét stílu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Stílus és rács nélkül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éma alapján készült stílus 1 – 6. jelölőszín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2833802-FEF1-4C79-8D5D-14CF1EAF98D9}" styleName="Világos stílus 2 – 2. jelölőszín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Közepesen sötét stílus 1 – 2. jelölőszín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7292A2E-F333-43FB-9621-5CBBE7FDCDCB}" styleName="Világos stílus 2 – 4. jelölőszín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Világos stílus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1E4AEA4-8DFA-4A89-87EB-49C32662AFE0}" styleName="Közepesen sötét stílus 2 – 2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27" autoAdjust="0"/>
    <p:restoredTop sz="91001" autoAdjust="0"/>
  </p:normalViewPr>
  <p:slideViewPr>
    <p:cSldViewPr>
      <p:cViewPr varScale="1">
        <p:scale>
          <a:sx n="103" d="100"/>
          <a:sy n="103" d="100"/>
        </p:scale>
        <p:origin x="144" y="18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viewProps" Target="view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presProps" Target="presProps.xml"/><Relationship Id="rId9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notesMaster" Target="notesMasters/notesMaster1.xml"/><Relationship Id="rId98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voth Botond" userId="S::xuwoa4@inf.elte.hu::bab6428a-c48c-4d33-a0fe-6dd20d1f2643" providerId="AD" clId="Web-{D4937CD8-DA84-4AAA-10C6-F9821E9BD714}"/>
    <pc:docChg chg="modSld">
      <pc:chgData name="Novoth Botond" userId="S::xuwoa4@inf.elte.hu::bab6428a-c48c-4d33-a0fe-6dd20d1f2643" providerId="AD" clId="Web-{D4937CD8-DA84-4AAA-10C6-F9821E9BD714}" dt="2025-05-02T18:03:40.572" v="1" actId="20577"/>
      <pc:docMkLst>
        <pc:docMk/>
      </pc:docMkLst>
      <pc:sldChg chg="modSp">
        <pc:chgData name="Novoth Botond" userId="S::xuwoa4@inf.elte.hu::bab6428a-c48c-4d33-a0fe-6dd20d1f2643" providerId="AD" clId="Web-{D4937CD8-DA84-4AAA-10C6-F9821E9BD714}" dt="2025-05-02T18:03:40.572" v="1" actId="20577"/>
        <pc:sldMkLst>
          <pc:docMk/>
          <pc:sldMk cId="3481037046" sldId="461"/>
        </pc:sldMkLst>
        <pc:spChg chg="mod">
          <ac:chgData name="Novoth Botond" userId="S::xuwoa4@inf.elte.hu::bab6428a-c48c-4d33-a0fe-6dd20d1f2643" providerId="AD" clId="Web-{D4937CD8-DA84-4AAA-10C6-F9821E9BD714}" dt="2025-05-02T18:03:40.572" v="1" actId="20577"/>
          <ac:spMkLst>
            <pc:docMk/>
            <pc:sldMk cId="3481037046" sldId="461"/>
            <ac:spMk id="5" creationId="{1DAFD0A5-C0A3-48C6-8CAE-68E17EC4A082}"/>
          </ac:spMkLst>
        </pc:spChg>
      </pc:sldChg>
    </pc:docChg>
  </pc:docChgLst>
  <pc:docChgLst>
    <pc:chgData clId="Web-{E6D93866-45A9-4049-8A2A-6007DB6AA5D7}"/>
    <pc:docChg chg="modSld">
      <pc:chgData name="" userId="" providerId="" clId="Web-{E6D93866-45A9-4049-8A2A-6007DB6AA5D7}" dt="2025-04-29T06:44:22.036" v="2" actId="20577"/>
      <pc:docMkLst>
        <pc:docMk/>
      </pc:docMkLst>
      <pc:sldChg chg="modSp">
        <pc:chgData name="" userId="" providerId="" clId="Web-{E6D93866-45A9-4049-8A2A-6007DB6AA5D7}" dt="2025-04-29T06:44:22.036" v="2" actId="20577"/>
        <pc:sldMkLst>
          <pc:docMk/>
          <pc:sldMk cId="0" sldId="256"/>
        </pc:sldMkLst>
        <pc:spChg chg="mod">
          <ac:chgData name="" userId="" providerId="" clId="Web-{E6D93866-45A9-4049-8A2A-6007DB6AA5D7}" dt="2025-04-29T06:44:22.036" v="2" actId="20577"/>
          <ac:spMkLst>
            <pc:docMk/>
            <pc:sldMk cId="0" sldId="256"/>
            <ac:spMk id="4" creationId="{00000000-0000-0000-0000-000000000000}"/>
          </ac:spMkLst>
        </pc:spChg>
      </pc:sldChg>
    </pc:docChg>
  </pc:docChgLst>
  <pc:docChgLst>
    <pc:chgData name="Gaál Bence" userId="S::gaalbence@inf.elte.hu::1a8cccef-302e-4c7b-b5f4-eef68c0cb1f5" providerId="AD" clId="Web-{E6D93866-45A9-4049-8A2A-6007DB6AA5D7}"/>
    <pc:docChg chg="modSld">
      <pc:chgData name="Gaál Bence" userId="S::gaalbence@inf.elte.hu::1a8cccef-302e-4c7b-b5f4-eef68c0cb1f5" providerId="AD" clId="Web-{E6D93866-45A9-4049-8A2A-6007DB6AA5D7}" dt="2025-04-29T06:44:24.161" v="3" actId="20577"/>
      <pc:docMkLst>
        <pc:docMk/>
      </pc:docMkLst>
      <pc:sldChg chg="modSp">
        <pc:chgData name="Gaál Bence" userId="S::gaalbence@inf.elte.hu::1a8cccef-302e-4c7b-b5f4-eef68c0cb1f5" providerId="AD" clId="Web-{E6D93866-45A9-4049-8A2A-6007DB6AA5D7}" dt="2025-04-29T06:44:24.161" v="3" actId="20577"/>
        <pc:sldMkLst>
          <pc:docMk/>
          <pc:sldMk cId="0" sldId="256"/>
        </pc:sldMkLst>
        <pc:spChg chg="mod">
          <ac:chgData name="Gaál Bence" userId="S::gaalbence@inf.elte.hu::1a8cccef-302e-4c7b-b5f4-eef68c0cb1f5" providerId="AD" clId="Web-{E6D93866-45A9-4049-8A2A-6007DB6AA5D7}" dt="2025-04-29T06:44:24.161" v="3" actId="20577"/>
          <ac:spMkLst>
            <pc:docMk/>
            <pc:sldMk cId="0" sldId="256"/>
            <ac:spMk id="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348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u-HU" noProof="0"/>
              <a:t>Mintaszöveg szerkesztése</a:t>
            </a:r>
          </a:p>
          <a:p>
            <a:pPr lvl="1"/>
            <a:r>
              <a:rPr lang="hu-HU" noProof="0"/>
              <a:t>Második szint</a:t>
            </a:r>
          </a:p>
          <a:p>
            <a:pPr lvl="2"/>
            <a:r>
              <a:rPr lang="hu-HU" noProof="0"/>
              <a:t>Harmadik szint</a:t>
            </a:r>
          </a:p>
          <a:p>
            <a:pPr lvl="3"/>
            <a:r>
              <a:rPr lang="hu-HU" noProof="0"/>
              <a:t>Negyedik szint</a:t>
            </a:r>
          </a:p>
          <a:p>
            <a:pPr lvl="4"/>
            <a:r>
              <a:rPr lang="hu-HU" noProof="0"/>
              <a:t>Ötödik szint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BF1BB084-11FF-4D72-B952-AD23ECA1A142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407191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586561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4D1FD-E36A-9DE1-DF6D-E6D970D46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B4ADA092-A0DB-0A44-C459-B5D5C9D97D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6A95D8A4-8A0C-1D87-16E1-65368CB01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E5B2956-1117-32CA-DABD-B33BE781A8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42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93818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CAE42-15F9-60B3-4D2E-6ED34B989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CD12578E-CF84-124F-BC0C-3BB2AF617E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A2A275AA-A29B-2689-CAA0-6774567F4E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1648CC1-F2AD-D96A-5DD0-D8E727E6A5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46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44605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65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13635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canvas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canvas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'100'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'120'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canvas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canvas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getContext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"2d"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4050"/>
              </a:lnSpc>
            </a:pPr>
            <a:b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#layer1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ctx.save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ctx.transform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1.000000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0.000000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0.000000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1.000000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0.000000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177.000000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4050"/>
              </a:lnSpc>
            </a:pPr>
            <a:b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#g4558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ctx.save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ctx.transform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1.000000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0.000000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0.000000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1.000000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0.863160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23.821271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4050"/>
              </a:lnSpc>
            </a:pPr>
            <a:b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#g4566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ctx.save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ctx.transform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1.000000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0.000000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0.000000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1.000000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21.922619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172.735120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4050"/>
              </a:lnSpc>
            </a:pPr>
            <a:b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#path3693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ctx.beginPath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ctx.globalAlpha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ctx.strokeStyle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(0, 0, 0, 1.0)'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ctx.miterLimit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ctx.lineWidth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1.939938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ctx.fillStyle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(0, 0, 0)'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ctx.arc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43.431305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57.927406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12.604624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0.000000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6.28318531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ctx.fill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ctx.stroke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4050"/>
              </a:lnSpc>
            </a:pPr>
            <a:b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#circle4500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ctx.beginPath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ctx.globalAlpha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ctx.strokeStyle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(0, 0, 0, 1.0)'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ctx.miterLimit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ctx.lineWidth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2.513271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ctx.fillStyle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(0, 0, 0)'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ctx.moveTo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79.779953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37.319082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ctx.bezierCurveTo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88.947482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37.319082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96.379232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44.511512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96.379232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53.383823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ctx.bezierCurveTo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96.379232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62.256134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88.947482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69.448564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79.779953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69.448564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ctx.bezierCurveTo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70.612424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69.448564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63.180674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62.256134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63.180674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53.383823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ctx.bezierCurveTo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63.180674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44.511512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70.612424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37.319082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79.779953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37.319082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ctx.fill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ctx.stroke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4050"/>
              </a:lnSpc>
            </a:pPr>
            <a:b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#rect4502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ctx.beginPath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ctx.globalAlpha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ctx.strokeStyle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(0, 0, 0, 1.0)'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ctx.miterLimit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ctx.lineWidth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2.743822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ctx.fillStyle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(0, 0, 0)'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ctx.moveTo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35.610771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77.709366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ctx.lineTo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35.610771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117.587418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ctx.quadraticCurveTo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35.610771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117.587418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43.446945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117.587418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ctx.lineTo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85.120450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117.587418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ctx.quadraticCurveTo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92.956623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117.587418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92.956623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117.587418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ctx.lineTo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92.956623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77.709366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ctx.quadraticCurveTo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92.956623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77.709366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85.120450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77.709366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ctx.lineTo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43.446945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77.709366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ctx.quadraticCurveTo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35.610771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77.709366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35.610771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77.709366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ctx.fill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ctx.stroke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4050"/>
              </a:lnSpc>
            </a:pPr>
            <a:b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#path4510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ctx.beginPath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ctx.lineJoin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miter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ctx.strokeStyle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(0, 0, 0)'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ctx.lineCap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butt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ctx.lineWidth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0.070004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ctx.fillStyle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(0, 0, 0)'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ctx.moveTo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119.202210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74.097210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ctx.lineTo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99.629218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86.083949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ctx.lineTo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99.766820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110.231500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ctx.lineTo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119.736750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122.205730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ctx.fill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ctx.stroke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4050"/>
              </a:lnSpc>
            </a:pPr>
            <a:b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#path4514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ctx.beginPath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ctx.lineJoin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miter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ctx.strokeStyle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(0, 0, 0)'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ctx.lineCap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butt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ctx.lineWidth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0.070004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ctx.fillStyle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(0, 0, 0)'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ctx.moveTo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52.919365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122.740270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ctx.lineTo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43.629093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137.975960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ctx.lineTo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51.612651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138.147150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ctx.lineTo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63.546362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123.157230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ctx.fill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ctx.stroke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4050"/>
              </a:lnSpc>
            </a:pPr>
            <a:b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#path4520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ctx.beginPath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ctx.lineJoin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miter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ctx.strokeStyle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(0, 0, 0)'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ctx.lineCap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butt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ctx.lineWidth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0.070004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ctx.fillStyle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hu-HU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(0, 0, 0)'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ctx.moveTo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63.546362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123.157230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ctx.lineTo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75.560948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138.174400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ctx.lineTo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83.545224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138.174400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ctx.lineTo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73.970059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122.167110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ctx.fill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ctx.stroke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ctx.restore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ctx.restore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4050"/>
              </a:lnSpc>
            </a:pP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ctx.restore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4050"/>
              </a:lnSpc>
            </a:pPr>
            <a:b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68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107859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Diakép helye 1">
            <a:extLst>
              <a:ext uri="{FF2B5EF4-FFF2-40B4-BE49-F238E27FC236}">
                <a16:creationId xmlns:a16="http://schemas.microsoft.com/office/drawing/2014/main" id="{BB2C0A08-FB95-4999-B898-E7295FA402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22C09FAC-51D6-43AA-AB3E-CC4E066724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u-HU" dirty="0"/>
          </a:p>
        </p:txBody>
      </p:sp>
      <p:sp>
        <p:nvSpPr>
          <p:cNvPr id="57348" name="Dia számának helye 3">
            <a:extLst>
              <a:ext uri="{FF2B5EF4-FFF2-40B4-BE49-F238E27FC236}">
                <a16:creationId xmlns:a16="http://schemas.microsoft.com/office/drawing/2014/main" id="{AAD5D5A8-E723-4F4E-AEF0-26D465D105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55C1281-A7A3-41DA-9F28-AB24AEF743FC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82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E1810-9228-4CFD-0C1C-19D722FB5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Diakép helye 1">
            <a:extLst>
              <a:ext uri="{FF2B5EF4-FFF2-40B4-BE49-F238E27FC236}">
                <a16:creationId xmlns:a16="http://schemas.microsoft.com/office/drawing/2014/main" id="{5221E66D-400C-FACF-7089-709E81F562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DC1FE036-C6A4-0B5E-1BAD-9426EC83F3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u-HU" dirty="0"/>
          </a:p>
        </p:txBody>
      </p:sp>
      <p:sp>
        <p:nvSpPr>
          <p:cNvPr id="57348" name="Dia számának helye 3">
            <a:extLst>
              <a:ext uri="{FF2B5EF4-FFF2-40B4-BE49-F238E27FC236}">
                <a16:creationId xmlns:a16="http://schemas.microsoft.com/office/drawing/2014/main" id="{DE4064B4-FD67-D490-B10A-15BB8858C75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55C1281-A7A3-41DA-9F28-AB24AEF743FC}" type="slidenum">
              <a:rPr lang="hu-HU" altLang="hu-HU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83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3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75F44-7E56-7DD3-7814-463680FA3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4074DCA9-C328-924A-8FF2-70D8F41914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4E7FA126-A631-2207-8B0D-513DF64CA5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C641847-DC0C-AD73-3A7B-6536F6BC4A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29774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F0375-9BD4-24B8-0301-5C07C3A55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6E8F326B-62DA-95E0-5FB2-89B9774B3B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51C08171-31B7-B57E-E24E-BFF38638B4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5F4C918-CA99-E010-0318-B953D51594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63534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AAC31-4C21-DDD8-AE16-8CE33EE85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5BB2D72A-5A4B-5C53-6644-94D2701CC4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D93D3532-30A5-2C36-26CB-9EAC5399F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96E625B-3164-844C-D14F-497AFEE1E2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73297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4EC6A-3F0D-97D5-865D-C2C930868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490D8B90-9AE0-8ED5-7CC6-69592565B4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89D98DFC-0C50-F8E6-F013-A1F9407843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634C5A0-5BF9-3DC4-5CED-CC5D90118B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97896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21364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39488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20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42393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265E3-9AD9-0B86-4B6D-76416F460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80D42940-AD55-79AE-C87D-1599C6C628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905497B4-4AF5-ACFF-CA00-A61ABAB70D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F43096C-C84C-C616-E670-70E8554678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1BB084-11FF-4D72-B952-AD23ECA1A142}" type="slidenum">
              <a:rPr lang="hu-HU" smtClean="0"/>
              <a:pPr>
                <a:defRPr/>
              </a:pPr>
              <a:t>21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73624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882C102F-186F-EB4E-FED8-A017999999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1E4571"/>
          </a:soli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479376" y="773860"/>
            <a:ext cx="9252693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9376" y="2419780"/>
            <a:ext cx="9250927" cy="1239894"/>
          </a:xfrm>
          <a:solidFill>
            <a:srgbClr val="1E4571"/>
          </a:solidFill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06C47B-B630-4B81-9584-8B9566790813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076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C74F28-D6A6-43C6-8E02-B1A1A9B7A238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39986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405288" cy="498348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41395" y="937260"/>
            <a:ext cx="6288232" cy="498348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5F0FC3-DF40-4DF2-B291-FACAD4BB5A93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31348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055222"/>
            <a:ext cx="10178322" cy="41278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9" name="Szöveg helye 8"/>
          <p:cNvSpPr>
            <a:spLocks noGrp="1"/>
          </p:cNvSpPr>
          <p:nvPr>
            <p:ph type="body" sz="quarter" idx="13"/>
          </p:nvPr>
        </p:nvSpPr>
        <p:spPr>
          <a:xfrm>
            <a:off x="1250948" y="1323975"/>
            <a:ext cx="10178321" cy="644162"/>
          </a:xfrm>
        </p:spPr>
        <p:txBody>
          <a:bodyPr>
            <a:noAutofit/>
          </a:bodyPr>
          <a:lstStyle>
            <a:lvl1pPr marL="0" indent="0">
              <a:buNone/>
              <a:defRPr lang="hu-HU" sz="3600" b="0" kern="1200" cap="none" spc="0" baseline="0" dirty="0">
                <a:solidFill>
                  <a:srgbClr val="002060"/>
                </a:solidFill>
                <a:latin typeface="Consolas" panose="020B0609020204030204" pitchFamily="49" charset="0"/>
                <a:ea typeface="+mj-ea"/>
                <a:cs typeface="Courier New" panose="02070309020205020404" pitchFamily="49" charset="0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6517476-7B89-4ED3-8052-DBCB5B02C3A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74D831-E814-49AD-9284-D6C49F1539E3}" type="datetime1">
              <a:rPr lang="hu-HU"/>
              <a:pPr>
                <a:defRPr/>
              </a:pPr>
              <a:t>2025. 05. 02.</a:t>
            </a:fld>
            <a:endParaRPr lang="hu-HU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6AA5566-C0E0-459A-9DB6-2F6C31A0792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A52DF2-4B23-47BE-AE21-5416699CEF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AF4ADA-284A-4618-9809-3E136B8A208F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45438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90505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1556DFC6-DC79-7334-20BE-2BC6A970C2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1E457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475232" y="2386744"/>
            <a:ext cx="9253728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5232" y="4045894"/>
            <a:ext cx="9250439" cy="1265082"/>
          </a:xfrm>
          <a:solidFill>
            <a:srgbClr val="1E4571"/>
          </a:solidFill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72436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55" y="1844824"/>
            <a:ext cx="5576244" cy="496855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0691" y="1844824"/>
            <a:ext cx="5326301" cy="496855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4749F4-E7BF-4B36-9C71-4835EAE0A424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06114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9652" y="2313435"/>
            <a:ext cx="4384032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9652" y="3143250"/>
            <a:ext cx="4384032" cy="2596776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387355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5"/>
            <a:ext cx="4387355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6A709B-63FB-4E48-A2BB-6CB15BD3CA00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67388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D99E16-D0FA-4F7D-BE44-E05B0AA57566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82628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460459-C718-4AD5-8293-3F52E73B774C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93329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561594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14244" y="415295"/>
            <a:ext cx="4387459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7968" y="415296"/>
            <a:ext cx="6076768" cy="6331793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4246" y="1972087"/>
            <a:ext cx="4387457" cy="4136496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dirty="0"/>
              <a:t>Mintaszöveg szerkesztése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6CD4A6-4E35-4954-889B-B36D7944EE1B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49032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53440" y="2243828"/>
            <a:ext cx="438912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6001" y="-42172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dirty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0620" y="3549920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53440" y="6236208"/>
            <a:ext cx="5071872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E6E1B9-58FE-4EC3-AAEF-83EFD231D99F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98215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527383" y="188640"/>
            <a:ext cx="11129609" cy="1188720"/>
          </a:xfrm>
          <a:prstGeom prst="rect">
            <a:avLst/>
          </a:prstGeom>
          <a:solidFill>
            <a:srgbClr val="9BAFB5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7383" y="1628801"/>
            <a:ext cx="11137235" cy="4752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71924" y="6489408"/>
            <a:ext cx="2753747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9756" y="6493336"/>
            <a:ext cx="698098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6992" y="6453336"/>
            <a:ext cx="48768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B6A709B-63FB-4E48-A2BB-6CB15BD3CA00}" type="slidenum">
              <a:rPr lang="hu-HU" smtClean="0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92200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4" r:id="rId1"/>
    <p:sldLayoutId id="2147484015" r:id="rId2"/>
    <p:sldLayoutId id="2147484016" r:id="rId3"/>
    <p:sldLayoutId id="2147484017" r:id="rId4"/>
    <p:sldLayoutId id="2147484018" r:id="rId5"/>
    <p:sldLayoutId id="2147484019" r:id="rId6"/>
    <p:sldLayoutId id="2147484020" r:id="rId7"/>
    <p:sldLayoutId id="2147484021" r:id="rId8"/>
    <p:sldLayoutId id="2147484022" r:id="rId9"/>
    <p:sldLayoutId id="2147484023" r:id="rId10"/>
    <p:sldLayoutId id="2147484024" r:id="rId11"/>
    <p:sldLayoutId id="2147484025" r:id="rId12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bit.ly/3X7YAXP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hyperlink" Target="https://developer.mozilla.org/en-US/docs/Web/HTML/Element/inpu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justpaste.it/hh939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validator.w3.org/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named-color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redketchup.io/color-picker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://www.google.com/fonts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jigsaw.w3.org/css-validator/" TargetMode="Externa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79376" y="773860"/>
            <a:ext cx="9252693" cy="1645920"/>
          </a:xfrm>
        </p:spPr>
        <p:txBody>
          <a:bodyPr>
            <a:normAutofit/>
          </a:bodyPr>
          <a:lstStyle/>
          <a:p>
            <a:r>
              <a:rPr lang="hu-HU" dirty="0"/>
              <a:t>Gyakorló feladat a HTML5 témakörhöz (2. rész)</a:t>
            </a:r>
          </a:p>
        </p:txBody>
      </p:sp>
      <p:sp>
        <p:nvSpPr>
          <p:cNvPr id="4" name="Alcím 3"/>
          <p:cNvSpPr>
            <a:spLocks noGrp="1"/>
          </p:cNvSpPr>
          <p:nvPr>
            <p:ph type="subTitle" idx="1"/>
          </p:nvPr>
        </p:nvSpPr>
        <p:spPr>
          <a:xfrm>
            <a:off x="479376" y="2419780"/>
            <a:ext cx="9250927" cy="12398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sz="2000" dirty="0"/>
              <a:t>A legjobb &lt;internetes/webes&gt; témájú filmek című mintaoldal elkészítése</a:t>
            </a:r>
          </a:p>
          <a:p>
            <a:r>
              <a:rPr lang="hu-HU" sz="2000" dirty="0"/>
              <a:t>Web-fejlesztés kurzus, ELTE Informatikai Kar</a:t>
            </a: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>
          <a:xfrm>
            <a:off x="11656992" y="6453336"/>
            <a:ext cx="487680" cy="365760"/>
          </a:xfrm>
        </p:spPr>
        <p:txBody>
          <a:bodyPr/>
          <a:lstStyle/>
          <a:p>
            <a:fld id="{DE06C47B-B630-4B81-9584-8B9566790813}" type="slidenum">
              <a:rPr lang="hu-HU" smtClean="0"/>
              <a:pPr/>
              <a:t>1</a:t>
            </a:fld>
            <a:endParaRPr lang="hu-HU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84EF0C2F-6D91-4FEB-8D6D-6D3F766AE716}"/>
              </a:ext>
            </a:extLst>
          </p:cNvPr>
          <p:cNvSpPr txBox="1"/>
          <p:nvPr/>
        </p:nvSpPr>
        <p:spPr>
          <a:xfrm>
            <a:off x="9515872" y="1083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100" dirty="0"/>
              <a:t>V2021_2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67E67-9E46-1FBB-D73D-31421EBAA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CA23081-ACA6-DEED-C963-909F4D401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64" y="415295"/>
            <a:ext cx="5140664" cy="1141497"/>
          </a:xfrm>
        </p:spPr>
        <p:txBody>
          <a:bodyPr/>
          <a:lstStyle/>
          <a:p>
            <a:pPr algn="l"/>
            <a:r>
              <a:rPr lang="hu-HU" dirty="0"/>
              <a:t>Felirat és további részletek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DD39137-ABC4-EBE6-AF6A-57F909832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406" y="1844825"/>
            <a:ext cx="5115522" cy="2520280"/>
          </a:xfrm>
          <a:solidFill>
            <a:srgbClr val="FFFFFF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caption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800" dirty="0"/>
              <a:t>  táblázat felirata</a:t>
            </a:r>
          </a:p>
          <a:p>
            <a:pPr marL="0" indent="0">
              <a:buNone/>
            </a:pP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details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hu-HU" sz="2800" dirty="0"/>
              <a:t>további részletek</a:t>
            </a:r>
          </a:p>
          <a:p>
            <a:pPr marL="0" indent="0">
              <a:buNone/>
            </a:pP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summary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hu-HU" sz="2800" dirty="0"/>
              <a:t>a további részletek</a:t>
            </a:r>
            <a:br>
              <a:rPr lang="hu-HU" sz="2800" dirty="0"/>
            </a:br>
            <a:r>
              <a:rPr lang="hu-HU" sz="2800" dirty="0"/>
              <a:t>                    blokk felirata</a:t>
            </a:r>
          </a:p>
          <a:p>
            <a:endParaRPr lang="hu-HU" sz="2800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6F4CE2F3-275C-98BF-A77D-C7DE82576C83}"/>
              </a:ext>
            </a:extLst>
          </p:cNvPr>
          <p:cNvSpPr txBox="1"/>
          <p:nvPr/>
        </p:nvSpPr>
        <p:spPr>
          <a:xfrm>
            <a:off x="5735960" y="116632"/>
            <a:ext cx="6408712" cy="3970318"/>
          </a:xfrm>
          <a:prstGeom prst="rect">
            <a:avLst/>
          </a:prstGeom>
          <a:solidFill>
            <a:srgbClr val="D7DACD"/>
          </a:solidFill>
        </p:spPr>
        <p:txBody>
          <a:bodyPr wrap="square">
            <a:spAutoFit/>
          </a:bodyPr>
          <a:lstStyle/>
          <a:p>
            <a:r>
              <a:rPr lang="hu-HU" sz="1800" b="1" dirty="0"/>
              <a:t>Példa:</a:t>
            </a:r>
          </a:p>
          <a:p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caption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&lt;b&gt;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Országok fővárosa és népessége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details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 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summary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Magyarázat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summary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   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táblázatban országokra vonatkozó adatok olvashatóak. 3 oszlop (Ország, Főváros, Népesség) van, a sorokban az egyes országnevek szerepelnek.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 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details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caption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...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69D07F0-F139-9B9B-D7A7-DC030C299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10</a:t>
            </a:fld>
            <a:endParaRPr lang="hu-HU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DEF9BDCE-40A5-B727-C06E-0C5905ADA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960" y="4086950"/>
            <a:ext cx="2988080" cy="1656184"/>
          </a:xfrm>
          <a:prstGeom prst="rect">
            <a:avLst/>
          </a:prstGeom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B2086AE4-977B-FB90-D901-93C976F1F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0316" y="4096469"/>
            <a:ext cx="2603410" cy="2644899"/>
          </a:xfrm>
          <a:prstGeom prst="rect">
            <a:avLst/>
          </a:prstGeom>
        </p:spPr>
      </p:pic>
      <p:sp>
        <p:nvSpPr>
          <p:cNvPr id="26" name="Szövegdoboz 25">
            <a:extLst>
              <a:ext uri="{FF2B5EF4-FFF2-40B4-BE49-F238E27FC236}">
                <a16:creationId xmlns:a16="http://schemas.microsoft.com/office/drawing/2014/main" id="{9443F0C9-AD5C-0A87-5633-C2B6298EE226}"/>
              </a:ext>
            </a:extLst>
          </p:cNvPr>
          <p:cNvSpPr txBox="1"/>
          <p:nvPr/>
        </p:nvSpPr>
        <p:spPr>
          <a:xfrm>
            <a:off x="332406" y="4581128"/>
            <a:ext cx="5115522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hu-HU" dirty="0"/>
              <a:t>A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caption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dirty="0"/>
              <a:t> tartalmazza a táblázat feliratát, amelyben elhelyezhetjük a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details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dirty="0"/>
              <a:t> és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summary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dirty="0"/>
              <a:t> tageket a táblázat tartalmának precízebb összefoglalására. </a:t>
            </a:r>
          </a:p>
        </p:txBody>
      </p:sp>
    </p:spTree>
    <p:extLst>
      <p:ext uri="{BB962C8B-B14F-4D97-AF65-F5344CB8AC3E}">
        <p14:creationId xmlns:p14="http://schemas.microsoft.com/office/powerpoint/2010/main" val="1430853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38863-1539-DB9B-992D-01C6F61C5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64C7674-EBBD-122F-E7EA-FE085C870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64" y="415295"/>
            <a:ext cx="5140664" cy="1141497"/>
          </a:xfrm>
        </p:spPr>
        <p:txBody>
          <a:bodyPr/>
          <a:lstStyle/>
          <a:p>
            <a:pPr algn="l"/>
            <a:r>
              <a:rPr lang="hu-HU" dirty="0"/>
              <a:t>Táblázat készítése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0F56EED-B018-75D9-9ACC-A184A8CE2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11</a:t>
            </a:fld>
            <a:endParaRPr lang="hu-HU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D27A9F5F-95A4-A7A1-1C03-D2F5EB792B2C}"/>
              </a:ext>
            </a:extLst>
          </p:cNvPr>
          <p:cNvSpPr txBox="1"/>
          <p:nvPr/>
        </p:nvSpPr>
        <p:spPr>
          <a:xfrm>
            <a:off x="307264" y="1700808"/>
            <a:ext cx="5140664" cy="3416320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400" b="1" dirty="0"/>
              <a:t>Feladat:</a:t>
            </a:r>
          </a:p>
          <a:p>
            <a:endParaRPr lang="hu-HU" sz="2400" dirty="0"/>
          </a:p>
          <a:p>
            <a:pPr marL="0" indent="0">
              <a:buNone/>
            </a:pPr>
            <a:r>
              <a:rPr lang="hu-HU" sz="2400" dirty="0"/>
              <a:t>Készítsük el az első film adataira vonatkozó táblázatot a korábban </a:t>
            </a:r>
            <a:r>
              <a:rPr lang="hu-HU" sz="2400" dirty="0" err="1"/>
              <a:t>bemutatottak</a:t>
            </a:r>
            <a:r>
              <a:rPr lang="hu-HU" sz="2400" dirty="0"/>
              <a:t> alapján!</a:t>
            </a:r>
          </a:p>
          <a:p>
            <a:pPr marL="0" indent="0">
              <a:buNone/>
            </a:pPr>
            <a:endParaRPr lang="hu-HU" sz="2400" dirty="0"/>
          </a:p>
          <a:p>
            <a:pPr marL="0" indent="0">
              <a:buNone/>
            </a:pPr>
            <a:r>
              <a:rPr lang="hu-HU" sz="2400" i="1" dirty="0"/>
              <a:t>(A többi táblázatot nem kell elkészítenünk az órán, a megoldás majd tartalmazza ezeket)</a:t>
            </a: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F1B06407-0E69-A81A-6FAE-73C20EE84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976" y="260648"/>
            <a:ext cx="5098166" cy="2272009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52993423-A56B-C493-119B-4AFC69A30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477" y="2996952"/>
            <a:ext cx="5098166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85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2EAD6-9AB8-DCA8-EC63-8DB006B2A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880AC3-3372-C4C7-32AE-AE8CB1F53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további részletek (</a:t>
            </a:r>
            <a:r>
              <a:rPr lang="hu-HU" dirty="0" err="1"/>
              <a:t>details</a:t>
            </a:r>
            <a:r>
              <a:rPr lang="hu-HU" dirty="0"/>
              <a:t>) blokk használata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ECFBD64-EB02-C8F1-CF5F-B46E8DCB6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Nem csak táblázatoknál lehet!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C3EE057-C5B2-8B23-DD58-6EE8D6DED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05435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63ABB-AE89-8D1D-0C84-73B5E038C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5446279-0CE0-16B4-EC9F-6DE8D030C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64" y="415295"/>
            <a:ext cx="5140664" cy="1141497"/>
          </a:xfrm>
        </p:spPr>
        <p:txBody>
          <a:bodyPr/>
          <a:lstStyle/>
          <a:p>
            <a:pPr algn="l"/>
            <a:r>
              <a:rPr lang="hu-HU" dirty="0"/>
              <a:t>további részletek blokk használata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E98AC78-891B-C997-7D4E-C6ADB5349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406" y="1844825"/>
            <a:ext cx="5115522" cy="2520280"/>
          </a:xfrm>
          <a:solidFill>
            <a:srgbClr val="FFFFFF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details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hu-HU" sz="2800" dirty="0"/>
              <a:t>további részletek</a:t>
            </a:r>
          </a:p>
          <a:p>
            <a:pPr marL="0" indent="0">
              <a:buNone/>
            </a:pP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summary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hu-HU" sz="2800" dirty="0"/>
              <a:t>a további részletek</a:t>
            </a:r>
            <a:br>
              <a:rPr lang="hu-HU" sz="2800" dirty="0"/>
            </a:br>
            <a:r>
              <a:rPr lang="hu-HU" sz="2800" dirty="0"/>
              <a:t>                    blokk felirata</a:t>
            </a:r>
          </a:p>
          <a:p>
            <a:endParaRPr lang="hu-HU" sz="2800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D0199C41-98F5-896B-0EF1-7FAA71141CBA}"/>
              </a:ext>
            </a:extLst>
          </p:cNvPr>
          <p:cNvSpPr txBox="1"/>
          <p:nvPr/>
        </p:nvSpPr>
        <p:spPr>
          <a:xfrm>
            <a:off x="5755305" y="4117713"/>
            <a:ext cx="6456040" cy="1754326"/>
          </a:xfrm>
          <a:prstGeom prst="rect">
            <a:avLst/>
          </a:prstGeom>
          <a:solidFill>
            <a:srgbClr val="D7DACD"/>
          </a:solidFill>
        </p:spPr>
        <p:txBody>
          <a:bodyPr wrap="square">
            <a:spAutoFit/>
          </a:bodyPr>
          <a:lstStyle/>
          <a:p>
            <a:r>
              <a:rPr lang="hu-HU" sz="1800" b="1" dirty="0"/>
              <a:t>Példa:</a:t>
            </a:r>
          </a:p>
          <a:p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details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summary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videó leírásának megtekintése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summary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Ide jön a videó leírása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details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A0EB6E0-290A-01FF-1F4A-02A86F7ED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13</a:t>
            </a:fld>
            <a:endParaRPr lang="hu-HU" dirty="0"/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F3BF8DFE-2E55-C202-1EE8-C29E407F1FC6}"/>
              </a:ext>
            </a:extLst>
          </p:cNvPr>
          <p:cNvSpPr txBox="1"/>
          <p:nvPr/>
        </p:nvSpPr>
        <p:spPr>
          <a:xfrm>
            <a:off x="5761760" y="166264"/>
            <a:ext cx="6450743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hu-HU" sz="2400" dirty="0"/>
              <a:t>A további részletek blokkot nem csak táblázatoknál használhatjuk. </a:t>
            </a:r>
          </a:p>
          <a:p>
            <a:endParaRPr lang="hu-HU" sz="2400" dirty="0"/>
          </a:p>
          <a:p>
            <a:r>
              <a:rPr lang="hu-HU" sz="2400" b="1" dirty="0"/>
              <a:t>Videó</a:t>
            </a:r>
            <a:r>
              <a:rPr lang="hu-HU" sz="2400" dirty="0"/>
              <a:t> után elhelyezve, megadhatjuk a videó szöveges leírását is. </a:t>
            </a:r>
            <a:r>
              <a:rPr lang="hu-HU" sz="2400" b="1" dirty="0"/>
              <a:t>Kép</a:t>
            </a:r>
            <a:r>
              <a:rPr lang="hu-HU" sz="2400" dirty="0"/>
              <a:t> után használva megadhatjuk a kép hosszú leírását. És így tovább.</a:t>
            </a:r>
          </a:p>
          <a:p>
            <a:endParaRPr lang="hu-HU" sz="2400" dirty="0"/>
          </a:p>
          <a:p>
            <a:r>
              <a:rPr lang="hu-HU" sz="2400" dirty="0"/>
              <a:t>Bárhol használhatjuk, ahol további  magyarázatot, leírást szeretnénk elhelyezni, például az egyenlő esélyű hozzáférés biztosítására.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ADD44EAA-D99C-2AAE-A25A-D4436D1243AF}"/>
              </a:ext>
            </a:extLst>
          </p:cNvPr>
          <p:cNvSpPr txBox="1"/>
          <p:nvPr/>
        </p:nvSpPr>
        <p:spPr>
          <a:xfrm>
            <a:off x="5755304" y="5960114"/>
            <a:ext cx="5741295" cy="830997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400" b="1" dirty="0"/>
              <a:t>Feladat:</a:t>
            </a:r>
            <a:endParaRPr lang="hu-HU" sz="2400" dirty="0"/>
          </a:p>
          <a:p>
            <a:pPr marL="0" indent="0">
              <a:buNone/>
            </a:pPr>
            <a:r>
              <a:rPr lang="hu-HU" sz="2400" dirty="0"/>
              <a:t>Helyezzük el ezt a blokkot a videó után!</a:t>
            </a:r>
          </a:p>
        </p:txBody>
      </p:sp>
    </p:spTree>
    <p:extLst>
      <p:ext uri="{BB962C8B-B14F-4D97-AF65-F5344CB8AC3E}">
        <p14:creationId xmlns:p14="http://schemas.microsoft.com/office/powerpoint/2010/main" val="804622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Oldalszerkezet elemek</a:t>
            </a:r>
            <a:br>
              <a:rPr lang="hu-HU" dirty="0"/>
            </a:br>
            <a:r>
              <a:rPr lang="hu-HU" i="1" dirty="0"/>
              <a:t>(</a:t>
            </a:r>
            <a:r>
              <a:rPr lang="hu-HU" i="1" dirty="0" err="1"/>
              <a:t>Structural</a:t>
            </a:r>
            <a:r>
              <a:rPr lang="hu-HU" i="1" dirty="0"/>
              <a:t> </a:t>
            </a:r>
            <a:r>
              <a:rPr lang="hu-HU" i="1" dirty="0" err="1"/>
              <a:t>Elements</a:t>
            </a:r>
            <a:r>
              <a:rPr lang="hu-HU" i="1" dirty="0"/>
              <a:t>)</a:t>
            </a:r>
            <a:endParaRPr lang="hu-HU" dirty="0"/>
          </a:p>
        </p:txBody>
      </p:sp>
      <p:sp>
        <p:nvSpPr>
          <p:cNvPr id="6" name="Szöveg hely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hu-HU" dirty="0"/>
              <a:t>A &lt;div&gt; elemek helyett sok esetben már ezeket KELL használni!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03322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2800" dirty="0"/>
              <a:t>Oldalszerkezet elemek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15</a:t>
            </a:fld>
            <a:endParaRPr lang="hu-HU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1DAFD0A5-C0A3-48C6-8CAE-68E17EC4A082}"/>
              </a:ext>
            </a:extLst>
          </p:cNvPr>
          <p:cNvSpPr/>
          <p:nvPr/>
        </p:nvSpPr>
        <p:spPr>
          <a:xfrm>
            <a:off x="407368" y="1988840"/>
            <a:ext cx="10681185" cy="35394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&lt;main&gt; </a:t>
            </a:r>
            <a:r>
              <a:rPr lang="hu-HU" sz="2800" dirty="0"/>
              <a:t>			Fő tartalmi egység meghatározása. </a:t>
            </a:r>
          </a:p>
          <a:p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sz="2800" dirty="0" err="1">
                <a:solidFill>
                  <a:srgbClr val="800000"/>
                </a:solidFill>
                <a:latin typeface="Consolas" panose="020B0609020204030204" pitchFamily="49" charset="0"/>
              </a:rPr>
              <a:t>article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&gt; </a:t>
            </a:r>
            <a:r>
              <a:rPr lang="hu-HU" sz="2800" dirty="0"/>
              <a:t>	Önállóan értelmes tartalmi egység (pl. cikk)</a:t>
            </a:r>
          </a:p>
          <a:p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sz="2800" dirty="0" err="1">
                <a:solidFill>
                  <a:srgbClr val="800000"/>
                </a:solidFill>
                <a:latin typeface="Consolas" panose="020B0609020204030204" pitchFamily="49" charset="0"/>
              </a:rPr>
              <a:t>header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sz="2800" dirty="0"/>
              <a:t>	 	Fejléc </a:t>
            </a:r>
            <a:br>
              <a:rPr lang="hu-HU" sz="2800" dirty="0"/>
            </a:b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sz="2800" dirty="0" err="1">
                <a:solidFill>
                  <a:srgbClr val="800000"/>
                </a:solidFill>
                <a:latin typeface="Consolas" panose="020B0609020204030204" pitchFamily="49" charset="0"/>
              </a:rPr>
              <a:t>footer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&gt; </a:t>
            </a:r>
            <a:r>
              <a:rPr lang="hu-HU" sz="2800" dirty="0"/>
              <a:t>		Lábléc</a:t>
            </a:r>
          </a:p>
          <a:p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sz="2800" dirty="0" err="1">
                <a:solidFill>
                  <a:srgbClr val="800000"/>
                </a:solidFill>
                <a:latin typeface="Consolas" panose="020B0609020204030204" pitchFamily="49" charset="0"/>
              </a:rPr>
              <a:t>section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sz="2800" dirty="0"/>
              <a:t>		Szakasz</a:t>
            </a:r>
          </a:p>
          <a:p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sz="2800" dirty="0" err="1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&gt; </a:t>
            </a:r>
            <a:r>
              <a:rPr lang="hu-HU" sz="2800" dirty="0"/>
              <a:t>			Navigációs elemek</a:t>
            </a:r>
          </a:p>
          <a:p>
            <a:r>
              <a:rPr lang="hu-HU" sz="2800" dirty="0">
                <a:solidFill>
                  <a:srgbClr val="800000"/>
                </a:solidFill>
                <a:latin typeface="Consolas"/>
              </a:rPr>
              <a:t>&lt;</a:t>
            </a:r>
            <a:r>
              <a:rPr lang="hu-HU" sz="2800" dirty="0" err="1">
                <a:solidFill>
                  <a:srgbClr val="800000"/>
                </a:solidFill>
                <a:latin typeface="Consolas"/>
              </a:rPr>
              <a:t>aside</a:t>
            </a:r>
            <a:r>
              <a:rPr lang="hu-HU" sz="2800" dirty="0">
                <a:solidFill>
                  <a:srgbClr val="800000"/>
                </a:solidFill>
                <a:latin typeface="Consolas"/>
              </a:rPr>
              <a:t>&gt; </a:t>
            </a:r>
            <a:r>
              <a:rPr lang="hu-HU" sz="2800" dirty="0"/>
              <a:t>		Kapcsolódó, járulékos információ (jellemzően oldalsáv)</a:t>
            </a:r>
          </a:p>
          <a:p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sz="2800" dirty="0" err="1">
                <a:solidFill>
                  <a:srgbClr val="800000"/>
                </a:solidFill>
                <a:latin typeface="Consolas" panose="020B0609020204030204" pitchFamily="49" charset="0"/>
              </a:rPr>
              <a:t>address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&gt; </a:t>
            </a:r>
            <a:r>
              <a:rPr lang="hu-HU" sz="2800" dirty="0"/>
              <a:t>	Kontakt információ</a:t>
            </a:r>
          </a:p>
        </p:txBody>
      </p:sp>
    </p:spTree>
    <p:extLst>
      <p:ext uri="{BB962C8B-B14F-4D97-AF65-F5344CB8AC3E}">
        <p14:creationId xmlns:p14="http://schemas.microsoft.com/office/powerpoint/2010/main" val="3481037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2408E-3D92-4617-E239-EFB619F3F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010ACFE-E772-7457-DFBB-6F2B7C7A1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&lt;</a:t>
            </a:r>
            <a:r>
              <a:rPr lang="hu-HU" dirty="0" err="1"/>
              <a:t>header</a:t>
            </a:r>
            <a:r>
              <a:rPr lang="hu-HU" dirty="0"/>
              <a:t>&gt;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F542067-564A-7A00-6FEA-63A51AE05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dirty="0"/>
              <a:t> taggel fejléc adható meg.  </a:t>
            </a:r>
          </a:p>
          <a:p>
            <a:r>
              <a:rPr lang="hu-HU" dirty="0"/>
              <a:t>Ez a rész bevezető információt tartalmaz a weboldalról vagy annak egy részéről. </a:t>
            </a:r>
          </a:p>
          <a:p>
            <a:r>
              <a:rPr lang="hu-HU" dirty="0"/>
              <a:t>Ha a </a:t>
            </a:r>
            <a: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&lt;body&gt; </a:t>
            </a:r>
            <a:r>
              <a:rPr lang="hu-HU" dirty="0"/>
              <a:t>közvetlen leszármazottja, akkor az oldal fejléceként tekinthető.</a:t>
            </a:r>
          </a:p>
          <a:p>
            <a:r>
              <a:rPr lang="hu-HU" dirty="0"/>
              <a:t>Használható az </a:t>
            </a:r>
            <a:r>
              <a:rPr lang="fr-FR" dirty="0">
                <a:solidFill>
                  <a:srgbClr val="800000"/>
                </a:solidFill>
                <a:latin typeface="Consolas" panose="020B0609020204030204" pitchFamily="49" charset="0"/>
              </a:rPr>
              <a:t>&lt;article&gt;, &lt;</a:t>
            </a:r>
            <a:r>
              <a:rPr lang="fr-FR" dirty="0" err="1">
                <a:solidFill>
                  <a:srgbClr val="800000"/>
                </a:solidFill>
                <a:latin typeface="Consolas" panose="020B0609020204030204" pitchFamily="49" charset="0"/>
              </a:rPr>
              <a:t>aside</a:t>
            </a:r>
            <a:r>
              <a:rPr lang="fr-FR" dirty="0">
                <a:solidFill>
                  <a:srgbClr val="800000"/>
                </a:solidFill>
                <a:latin typeface="Consolas" panose="020B0609020204030204" pitchFamily="49" charset="0"/>
              </a:rPr>
              <a:t>&gt;, &lt;main&gt;, &lt;</a:t>
            </a:r>
            <a:r>
              <a:rPr lang="fr-FR" dirty="0" err="1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fr-FR" dirty="0">
                <a:solidFill>
                  <a:srgbClr val="800000"/>
                </a:solidFill>
                <a:latin typeface="Consolas" panose="020B0609020204030204" pitchFamily="49" charset="0"/>
              </a:rPr>
              <a:t>&gt;, &lt;section&gt; </a:t>
            </a:r>
            <a:r>
              <a:rPr lang="hu-HU" dirty="0"/>
              <a:t>elemeken belül is. Ekkor az adott elem fejléceként tekinthető</a:t>
            </a:r>
            <a:r>
              <a:rPr lang="fr-FR" dirty="0"/>
              <a:t>.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EF32873-51E0-2560-2D10-4EC799738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87719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FEC2EF1-3BC1-4A32-AA81-6584A4C46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&lt;</a:t>
            </a:r>
            <a:r>
              <a:rPr lang="hu-HU" dirty="0" err="1"/>
              <a:t>header</a:t>
            </a:r>
            <a:r>
              <a:rPr lang="hu-HU" dirty="0"/>
              <a:t>&gt;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BAEC0D4-5871-4E65-BC92-54E68A193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17</a:t>
            </a:fld>
            <a:endParaRPr lang="hu-HU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3FC1009B-F75D-E6EA-3D48-540E3FBF7F9F}"/>
              </a:ext>
            </a:extLst>
          </p:cNvPr>
          <p:cNvSpPr txBox="1"/>
          <p:nvPr/>
        </p:nvSpPr>
        <p:spPr>
          <a:xfrm>
            <a:off x="561097" y="1628507"/>
            <a:ext cx="3612831" cy="4154984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000" b="1" dirty="0"/>
              <a:t>Feladat:</a:t>
            </a:r>
            <a:endParaRPr lang="hu-HU" sz="2000" dirty="0"/>
          </a:p>
          <a:p>
            <a:r>
              <a:rPr lang="hu-HU" sz="2800" dirty="0"/>
              <a:t>A 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sz="2800" dirty="0" err="1">
                <a:solidFill>
                  <a:srgbClr val="800000"/>
                </a:solidFill>
                <a:latin typeface="Consolas" panose="020B0609020204030204" pitchFamily="49" charset="0"/>
              </a:rPr>
              <a:t>header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&gt; </a:t>
            </a:r>
            <a:r>
              <a:rPr lang="hu-HU" sz="2800" dirty="0" err="1"/>
              <a:t>kezdődjön</a:t>
            </a:r>
            <a:r>
              <a:rPr lang="hu-HU" sz="2800" dirty="0"/>
              <a:t> közvetlenül a 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&lt;body&gt; </a:t>
            </a:r>
            <a:r>
              <a:rPr lang="hu-HU" sz="2800" dirty="0"/>
              <a:t>címke után!</a:t>
            </a:r>
          </a:p>
          <a:p>
            <a:endParaRPr lang="hu-HU" sz="2800" dirty="0"/>
          </a:p>
          <a:p>
            <a:r>
              <a:rPr lang="hu-HU" sz="2800" dirty="0"/>
              <a:t>Az oldalmenü még legyen benne, vagyis az első film címe előtt záródjon le!</a:t>
            </a:r>
          </a:p>
          <a:p>
            <a:pPr marL="0" indent="0">
              <a:buNone/>
            </a:pPr>
            <a:endParaRPr lang="hu-HU" sz="2000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42597EC-3E1C-5D7C-E08F-C22814295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337" y="1616531"/>
            <a:ext cx="7493471" cy="298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67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FEC2EF1-3BC1-4A32-AA81-6584A4C46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&lt;MAIN&gt;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90D931F-14DF-45E2-9112-396203949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Az oldal fő tartalmi egységének megjelölésére szolgál. </a:t>
            </a:r>
          </a:p>
          <a:p>
            <a:r>
              <a:rPr lang="hu-HU" dirty="0"/>
              <a:t>Csak egy darab ilyen (látható) elemet helyezhetünk el a dokumentumban. </a:t>
            </a:r>
          </a:p>
          <a:p>
            <a:pPr lvl="1"/>
            <a:r>
              <a:rPr lang="hu-HU" dirty="0"/>
              <a:t>Csak akkor, lehet több </a:t>
            </a:r>
            <a:r>
              <a:rPr lang="fr-FR" dirty="0">
                <a:solidFill>
                  <a:srgbClr val="800000"/>
                </a:solidFill>
                <a:latin typeface="Consolas" panose="020B0609020204030204" pitchFamily="49" charset="0"/>
              </a:rPr>
              <a:t>&lt;main&gt;</a:t>
            </a:r>
            <a: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hu-HU" dirty="0"/>
              <a:t>elem, ha azok közül csak </a:t>
            </a:r>
            <a:r>
              <a:rPr lang="hu-HU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hu-HU" dirty="0"/>
              <a:t> látható, a többi el van rejtve a </a:t>
            </a:r>
            <a:r>
              <a:rPr lang="hu-HU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hu-HU" dirty="0"/>
              <a:t> paraméter használatával.</a:t>
            </a:r>
          </a:p>
          <a:p>
            <a:pPr lvl="1"/>
            <a:r>
              <a:rPr lang="hu-HU" dirty="0"/>
              <a:t>A több </a:t>
            </a:r>
            <a:r>
              <a:rPr lang="fr-FR" dirty="0">
                <a:solidFill>
                  <a:srgbClr val="800000"/>
                </a:solidFill>
                <a:latin typeface="Consolas" panose="020B0609020204030204" pitchFamily="49" charset="0"/>
              </a:rPr>
              <a:t>&lt;main&gt;</a:t>
            </a:r>
            <a: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hu-HU" dirty="0"/>
              <a:t>használatának oka lehet, hogy dinamikusan (</a:t>
            </a:r>
            <a:r>
              <a:rPr lang="hu-HU" dirty="0" err="1"/>
              <a:t>Javascript</a:t>
            </a:r>
            <a:r>
              <a:rPr lang="hu-HU" dirty="0"/>
              <a:t>) segítségével szeretnénk váltani az elemek között, vagy alternatív tartalmat szeretnénk biztosítani különböző médiatípusokon (pl. képernyőn, nyomtatáskor, stb.)</a:t>
            </a:r>
          </a:p>
          <a:p>
            <a:r>
              <a:rPr lang="hu-HU" dirty="0"/>
              <a:t>Nem lehet gyerekeleme a később bemutatandó oldalszerkezet elemeknek (</a:t>
            </a:r>
            <a:r>
              <a:rPr 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sz="2400" dirty="0" err="1">
                <a:solidFill>
                  <a:srgbClr val="800000"/>
                </a:solidFill>
                <a:latin typeface="Consolas" panose="020B0609020204030204" pitchFamily="49" charset="0"/>
              </a:rPr>
              <a:t>article</a:t>
            </a:r>
            <a:r>
              <a:rPr 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  <a:t>&gt;, &lt;</a:t>
            </a:r>
            <a:r>
              <a:rPr lang="hu-HU" sz="2400" dirty="0" err="1">
                <a:solidFill>
                  <a:srgbClr val="800000"/>
                </a:solidFill>
                <a:latin typeface="Consolas" panose="020B0609020204030204" pitchFamily="49" charset="0"/>
              </a:rPr>
              <a:t>aside</a:t>
            </a:r>
            <a:r>
              <a:rPr 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  <a:t>&gt;, &lt;</a:t>
            </a:r>
            <a:r>
              <a:rPr lang="hu-HU" sz="2400" dirty="0" err="1">
                <a:solidFill>
                  <a:srgbClr val="800000"/>
                </a:solidFill>
                <a:latin typeface="Consolas" panose="020B0609020204030204" pitchFamily="49" charset="0"/>
              </a:rPr>
              <a:t>footer</a:t>
            </a:r>
            <a:r>
              <a:rPr 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  <a:t>&gt;, &lt;</a:t>
            </a:r>
            <a:r>
              <a:rPr lang="hu-HU" sz="2400" dirty="0" err="1">
                <a:solidFill>
                  <a:srgbClr val="800000"/>
                </a:solidFill>
                <a:latin typeface="Consolas" panose="020B0609020204030204" pitchFamily="49" charset="0"/>
              </a:rPr>
              <a:t>header</a:t>
            </a:r>
            <a:r>
              <a:rPr 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  <a:t>&gt;, &lt;</a:t>
            </a:r>
            <a:r>
              <a:rPr lang="hu-HU" sz="2400" dirty="0" err="1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dirty="0"/>
              <a:t>).</a:t>
            </a:r>
            <a:endParaRPr lang="hu-HU" sz="2400" dirty="0">
              <a:solidFill>
                <a:srgbClr val="8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BAEC0D4-5871-4E65-BC92-54E68A193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18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2EDC26A9-B30A-E10B-25B3-ADFBAA72A667}"/>
              </a:ext>
            </a:extLst>
          </p:cNvPr>
          <p:cNvSpPr txBox="1"/>
          <p:nvPr/>
        </p:nvSpPr>
        <p:spPr>
          <a:xfrm>
            <a:off x="767408" y="5949280"/>
            <a:ext cx="9937104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hu-HU" dirty="0"/>
              <a:t>A </a:t>
            </a:r>
            <a:r>
              <a:rPr lang="hu-HU" b="1" dirty="0"/>
              <a:t>gyerekelem</a:t>
            </a:r>
            <a:r>
              <a:rPr lang="hu-HU" dirty="0"/>
              <a:t> (</a:t>
            </a:r>
            <a:r>
              <a:rPr lang="hu-HU" dirty="0" err="1"/>
              <a:t>child</a:t>
            </a:r>
            <a:r>
              <a:rPr lang="hu-HU" dirty="0"/>
              <a:t> </a:t>
            </a:r>
            <a:r>
              <a:rPr lang="hu-HU" dirty="0" err="1"/>
              <a:t>element</a:t>
            </a:r>
            <a:r>
              <a:rPr lang="hu-HU" dirty="0"/>
              <a:t>) egy másik HTML-elembe</a:t>
            </a:r>
            <a:r>
              <a:rPr lang="hu-HU" b="1" dirty="0"/>
              <a:t> közvetlenül beágyazott </a:t>
            </a:r>
            <a:r>
              <a:rPr lang="hu-HU" dirty="0"/>
              <a:t>elemet jelent. pl.   </a:t>
            </a:r>
            <a: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&lt;h1&gt; … &lt;b&gt;&lt;/b&gt;…&lt;/h1&gt; </a:t>
            </a:r>
            <a:r>
              <a:rPr lang="hu-HU" dirty="0"/>
              <a:t>esetén a </a:t>
            </a:r>
            <a: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&lt;b&gt;</a:t>
            </a:r>
            <a:r>
              <a:rPr lang="hu-HU" dirty="0"/>
              <a:t> a </a:t>
            </a:r>
            <a: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&lt;h1&gt; </a:t>
            </a:r>
            <a:r>
              <a:rPr lang="hu-HU" dirty="0"/>
              <a:t>gyerekeleme.</a:t>
            </a:r>
          </a:p>
        </p:txBody>
      </p:sp>
    </p:spTree>
    <p:extLst>
      <p:ext uri="{BB962C8B-B14F-4D97-AF65-F5344CB8AC3E}">
        <p14:creationId xmlns:p14="http://schemas.microsoft.com/office/powerpoint/2010/main" val="1199335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BA120-BF52-BBA6-7B37-9371B1DE8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4A3A33-BBED-17ED-F8A7-C977A6ACC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&lt;MAIN&gt;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0701537-4E96-BCEC-6548-DB6BD8086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Biztosítani kell a képernyőolvasóprogramot használók számára, hogy a fejlécet átugorva, a fő oldalrészre ugorhassanak egy link segítségével.</a:t>
            </a:r>
          </a:p>
          <a:p>
            <a:endParaRPr lang="hu-HU" sz="2400" dirty="0">
              <a:solidFill>
                <a:srgbClr val="8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69C35FF-ADF3-453F-C63C-761CA058D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19</a:t>
            </a:fld>
            <a:endParaRPr lang="hu-HU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DC5FAE6-EBD3-E976-E4C0-6F797DC1B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5975" y="2842039"/>
            <a:ext cx="7272808" cy="1231106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sz="2000" b="1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2.4.1 Blokkok elkerülése</a:t>
            </a:r>
            <a:r>
              <a:rPr kumimoji="0" lang="hu-HU" altLang="hu-HU" sz="2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 Hozzáférhető egy mechanizmus, melynek segítségével elkerülhetők azok a tartalmi blokkok, amelyek több oldalon is ismétlődnek. (A szint)</a:t>
            </a:r>
            <a:endParaRPr kumimoji="0" lang="hu-HU" altLang="hu-HU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2" name="Picture 4" descr="Web Content Accessibility Guidelines (WCAG)">
            <a:extLst>
              <a:ext uri="{FF2B5EF4-FFF2-40B4-BE49-F238E27FC236}">
                <a16:creationId xmlns:a16="http://schemas.microsoft.com/office/drawing/2014/main" id="{DE613DAD-3385-238A-C5A9-A2076D15F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09" y="2842039"/>
            <a:ext cx="2824079" cy="1587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51C0CF8F-711D-A79A-13E3-C3C9D5DBD9BF}"/>
              </a:ext>
            </a:extLst>
          </p:cNvPr>
          <p:cNvSpPr txBox="1"/>
          <p:nvPr/>
        </p:nvSpPr>
        <p:spPr>
          <a:xfrm>
            <a:off x="767609" y="4734469"/>
            <a:ext cx="972108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pt-BR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8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pt-BR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"#tartalom"</a:t>
            </a:r>
            <a:r>
              <a:rPr lang="pt-BR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Ugrás a tartalomra</a:t>
            </a:r>
            <a:r>
              <a:rPr lang="pt-BR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</a:t>
            </a:r>
            <a:b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</a:b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&lt;main</a:t>
            </a: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8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"tartalom"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pt-BR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419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BF8C60-CF11-8F2D-98E6-11FDBAD00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Mit csináltunk eddig?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9EB3C11-D113-2C19-8ADA-E846367033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Sok mindent de messze még a vége…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44F590E-C4BE-BCA0-75BA-53BA5AB98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44551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45DBF-5C27-2272-A334-65E1BECAF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6E44446-33AF-1372-61F1-F1BD1EE97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&lt;main&gt;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86B8E29-FDC6-BCC1-5D1D-1DF111A32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20</a:t>
            </a:fld>
            <a:endParaRPr lang="hu-HU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ED0863A0-AFC8-B88D-D325-9E160EFB64DC}"/>
              </a:ext>
            </a:extLst>
          </p:cNvPr>
          <p:cNvSpPr txBox="1"/>
          <p:nvPr/>
        </p:nvSpPr>
        <p:spPr>
          <a:xfrm>
            <a:off x="561097" y="1628507"/>
            <a:ext cx="4742815" cy="4832092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Feladat:</a:t>
            </a:r>
            <a:endParaRPr lang="hu-HU" sz="2800" dirty="0"/>
          </a:p>
          <a:p>
            <a:r>
              <a:rPr lang="hu-HU" sz="2800" dirty="0"/>
              <a:t>A 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&lt;main&gt; </a:t>
            </a:r>
            <a:r>
              <a:rPr lang="hu-HU" sz="2800" dirty="0" err="1"/>
              <a:t>kezdődjön</a:t>
            </a:r>
            <a:r>
              <a:rPr lang="hu-HU" sz="2800" dirty="0"/>
              <a:t> közvetlenül a fejléc lezárása (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hu-HU" sz="2800" dirty="0" err="1">
                <a:solidFill>
                  <a:srgbClr val="800000"/>
                </a:solidFill>
                <a:latin typeface="Consolas" panose="020B0609020204030204" pitchFamily="49" charset="0"/>
              </a:rPr>
              <a:t>header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hu-HU" sz="2800" dirty="0"/>
              <a:t>) után!</a:t>
            </a:r>
          </a:p>
          <a:p>
            <a:endParaRPr lang="hu-HU" sz="2800" dirty="0"/>
          </a:p>
          <a:p>
            <a:r>
              <a:rPr lang="hu-HU" sz="2800" dirty="0"/>
              <a:t>Adjuk neki a </a:t>
            </a:r>
            <a:r>
              <a:rPr lang="hu-HU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tartalom</a:t>
            </a:r>
            <a:r>
              <a:rPr lang="hu-HU" sz="2800" dirty="0"/>
              <a:t> azonosítót!</a:t>
            </a:r>
          </a:p>
          <a:p>
            <a:endParaRPr lang="hu-HU" sz="2800" dirty="0"/>
          </a:p>
          <a:p>
            <a:r>
              <a:rPr lang="hu-HU" sz="2800" dirty="0"/>
              <a:t>Zárjuk le azon 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800" dirty="0"/>
              <a:t> előtt, amelyet a készítő adatai követnek!</a:t>
            </a:r>
            <a:endParaRPr lang="hu-HU" sz="2000" dirty="0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D63FD69D-3119-91A1-2F22-E5D95684283E}"/>
              </a:ext>
            </a:extLst>
          </p:cNvPr>
          <p:cNvSpPr txBox="1"/>
          <p:nvPr/>
        </p:nvSpPr>
        <p:spPr>
          <a:xfrm>
            <a:off x="5375920" y="1628507"/>
            <a:ext cx="6281072" cy="3057247"/>
          </a:xfrm>
          <a:prstGeom prst="rect">
            <a:avLst/>
          </a:prstGeom>
          <a:solidFill>
            <a:srgbClr val="D7DACD"/>
          </a:solidFill>
        </p:spPr>
        <p:txBody>
          <a:bodyPr wrap="square">
            <a:spAutoFit/>
          </a:bodyPr>
          <a:lstStyle/>
          <a:p>
            <a:pPr>
              <a:lnSpc>
                <a:spcPts val="4050"/>
              </a:lnSpc>
            </a:pP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4050"/>
              </a:lnSpc>
            </a:pP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&lt;main</a:t>
            </a: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8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"tartalom"</a:t>
            </a:r>
            <a:r>
              <a:rPr lang="hu-HU" sz="280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4050"/>
              </a:lnSpc>
            </a:pP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pPr>
              <a:lnSpc>
                <a:spcPts val="4050"/>
              </a:lnSpc>
            </a:pPr>
            <a:r>
              <a:rPr lang="hu-HU" sz="2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hu-HU" sz="280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&lt;/main&gt;</a:t>
            </a:r>
            <a:endParaRPr lang="hu-HU" sz="2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Készítette: Gipsz Jakab 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655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BF38E-6B91-3CF6-8F22-31CEC363B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BB2F50-C71D-BAE1-D79F-AAAF90967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Ugrás a tartalomra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B8194D5-F971-192E-CB94-52E540989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21</a:t>
            </a:fld>
            <a:endParaRPr lang="hu-HU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F38418A1-0AFB-A202-5D2F-F620CF0C4110}"/>
              </a:ext>
            </a:extLst>
          </p:cNvPr>
          <p:cNvSpPr txBox="1"/>
          <p:nvPr/>
        </p:nvSpPr>
        <p:spPr>
          <a:xfrm>
            <a:off x="561097" y="1628507"/>
            <a:ext cx="4742815" cy="2246769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Feladat:</a:t>
            </a:r>
            <a:endParaRPr lang="hu-HU" sz="2800" dirty="0"/>
          </a:p>
          <a:p>
            <a:r>
              <a:rPr lang="hu-HU" sz="2800" dirty="0"/>
              <a:t>A 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sz="2800" dirty="0" err="1">
                <a:solidFill>
                  <a:srgbClr val="800000"/>
                </a:solidFill>
                <a:latin typeface="Consolas" panose="020B0609020204030204" pitchFamily="49" charset="0"/>
              </a:rPr>
              <a:t>header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&gt; </a:t>
            </a:r>
            <a:r>
              <a:rPr lang="hu-HU" sz="2800" dirty="0"/>
              <a:t>-ben helyezzük el azt a linket, amellyel a </a:t>
            </a:r>
            <a:r>
              <a:rPr lang="hu-HU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tartalom </a:t>
            </a:r>
            <a:r>
              <a:rPr lang="hu-HU" sz="2800" dirty="0"/>
              <a:t>nevű oldalrészre ugorhatunk.</a:t>
            </a:r>
            <a:endParaRPr lang="hu-HU" sz="2000" dirty="0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41A69D1E-E75C-0759-B10C-CD38E4CEA40E}"/>
              </a:ext>
            </a:extLst>
          </p:cNvPr>
          <p:cNvSpPr txBox="1"/>
          <p:nvPr/>
        </p:nvSpPr>
        <p:spPr>
          <a:xfrm>
            <a:off x="5375920" y="1628507"/>
            <a:ext cx="6281072" cy="1104790"/>
          </a:xfrm>
          <a:prstGeom prst="rect">
            <a:avLst/>
          </a:prstGeom>
          <a:solidFill>
            <a:srgbClr val="D7DACD"/>
          </a:solidFill>
        </p:spPr>
        <p:txBody>
          <a:bodyPr wrap="square">
            <a:spAutoFit/>
          </a:bodyPr>
          <a:lstStyle/>
          <a:p>
            <a:pPr>
              <a:lnSpc>
                <a:spcPts val="4050"/>
              </a:lnSpc>
            </a:pPr>
            <a:r>
              <a:rPr lang="pt-BR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pt-BR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8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pt-BR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"#tartalom"</a:t>
            </a:r>
            <a:r>
              <a:rPr lang="pt-BR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Ugrás a tartalomra</a:t>
            </a:r>
            <a:r>
              <a:rPr lang="pt-BR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</a:t>
            </a:r>
            <a:endParaRPr lang="pt-BR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CE70510B-BF95-29B8-2EF8-C6DF3A476A92}"/>
              </a:ext>
            </a:extLst>
          </p:cNvPr>
          <p:cNvSpPr txBox="1"/>
          <p:nvPr/>
        </p:nvSpPr>
        <p:spPr>
          <a:xfrm>
            <a:off x="561097" y="4131651"/>
            <a:ext cx="10575463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hu-HU" sz="2400" dirty="0"/>
              <a:t>Ezen linket nem kell megjeleníteni a képernyőn, </a:t>
            </a:r>
            <a:r>
              <a:rPr lang="hu-HU" sz="2400" b="1" dirty="0"/>
              <a:t>el kell rejteni </a:t>
            </a:r>
            <a:r>
              <a:rPr lang="hu-HU" sz="2400" dirty="0"/>
              <a:t>olyan módon, hogy a </a:t>
            </a:r>
            <a:r>
              <a:rPr lang="hu-HU" sz="2400" b="1" dirty="0"/>
              <a:t>képernyőolvasó programokban használható </a:t>
            </a:r>
            <a:r>
              <a:rPr lang="hu-HU" sz="2400" dirty="0"/>
              <a:t>legyen, illetve a </a:t>
            </a:r>
            <a:r>
              <a:rPr lang="hu-HU" sz="2400" b="1" dirty="0"/>
              <a:t>billentyűzetet használók</a:t>
            </a:r>
            <a:r>
              <a:rPr lang="hu-HU" sz="2400" dirty="0"/>
              <a:t> számára is elérhető legyen.</a:t>
            </a:r>
          </a:p>
          <a:p>
            <a:endParaRPr lang="hu-HU" sz="2400" dirty="0"/>
          </a:p>
          <a:p>
            <a:r>
              <a:rPr lang="hu-HU" sz="2400" dirty="0"/>
              <a:t>Később megnézzük, hogy ezt hogyan érdemes csinálni a stíluslapban, illetve a </a:t>
            </a:r>
            <a:r>
              <a:rPr lang="hu-HU" sz="2400" dirty="0" err="1"/>
              <a:t>Bootstrap</a:t>
            </a:r>
            <a:r>
              <a:rPr lang="hu-HU" sz="2400" dirty="0"/>
              <a:t> osztályok használatával.</a:t>
            </a:r>
          </a:p>
        </p:txBody>
      </p:sp>
    </p:spTree>
    <p:extLst>
      <p:ext uri="{BB962C8B-B14F-4D97-AF65-F5344CB8AC3E}">
        <p14:creationId xmlns:p14="http://schemas.microsoft.com/office/powerpoint/2010/main" val="1818775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664E8-4D49-E8BD-CA53-CA0699870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C1FD20C-F409-A4AD-9B22-052313B5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&lt;</a:t>
            </a:r>
            <a:r>
              <a:rPr lang="hu-HU" dirty="0" err="1"/>
              <a:t>footer</a:t>
            </a:r>
            <a:r>
              <a:rPr lang="hu-HU" dirty="0"/>
              <a:t>&gt;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2328AD9-A75E-C43E-5107-8FA99065E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dirty="0"/>
              <a:t> taggel lábléc adható meg.  </a:t>
            </a:r>
          </a:p>
          <a:p>
            <a:r>
              <a:rPr lang="hu-HU" dirty="0"/>
              <a:t>A lábléc általában a webhellyel kapcsolatos információkat tartalmazza, mint például a készítő neve, kapcsolódó dokumentumok linkjei, szerzői jogi információk, adatvédelmi szabályzat stb.</a:t>
            </a:r>
          </a:p>
          <a:p>
            <a:r>
              <a:rPr lang="hu-HU" dirty="0"/>
              <a:t>Ha a </a:t>
            </a:r>
            <a: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&lt;body&gt; </a:t>
            </a:r>
            <a:r>
              <a:rPr lang="hu-HU" dirty="0"/>
              <a:t>közvetlen leszármazottja, akkor az oldal lábléceként tekinthető.</a:t>
            </a:r>
          </a:p>
          <a:p>
            <a:r>
              <a:rPr lang="hu-HU" dirty="0"/>
              <a:t>Használható az </a:t>
            </a:r>
            <a:r>
              <a:rPr lang="fr-FR" dirty="0">
                <a:solidFill>
                  <a:srgbClr val="800000"/>
                </a:solidFill>
                <a:latin typeface="Consolas" panose="020B0609020204030204" pitchFamily="49" charset="0"/>
              </a:rPr>
              <a:t>&lt;article&gt;, &lt;</a:t>
            </a:r>
            <a:r>
              <a:rPr lang="fr-FR" dirty="0" err="1">
                <a:solidFill>
                  <a:srgbClr val="800000"/>
                </a:solidFill>
                <a:latin typeface="Consolas" panose="020B0609020204030204" pitchFamily="49" charset="0"/>
              </a:rPr>
              <a:t>aside</a:t>
            </a:r>
            <a:r>
              <a:rPr lang="fr-FR" dirty="0">
                <a:solidFill>
                  <a:srgbClr val="800000"/>
                </a:solidFill>
                <a:latin typeface="Consolas" panose="020B0609020204030204" pitchFamily="49" charset="0"/>
              </a:rPr>
              <a:t>&gt;, &lt;main&gt;, &lt;</a:t>
            </a:r>
            <a:r>
              <a:rPr lang="fr-FR" dirty="0" err="1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fr-FR" dirty="0">
                <a:solidFill>
                  <a:srgbClr val="800000"/>
                </a:solidFill>
                <a:latin typeface="Consolas" panose="020B0609020204030204" pitchFamily="49" charset="0"/>
              </a:rPr>
              <a:t>&gt;, &lt;section&gt; </a:t>
            </a:r>
            <a:r>
              <a:rPr lang="hu-HU" dirty="0"/>
              <a:t>elemeken belül is. Ekkor az adott elem lábléceként tekinthető</a:t>
            </a:r>
            <a:r>
              <a:rPr lang="fr-FR" dirty="0"/>
              <a:t>.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519CBBA-F857-E7F5-F4EA-DFFFE49A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22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42336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D6A9B-6052-EB6E-E011-5AC86752E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A1A62F3-E1AC-35EF-4C75-80500F7E3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&lt;</a:t>
            </a:r>
            <a:r>
              <a:rPr lang="hu-HU" dirty="0" err="1"/>
              <a:t>footer</a:t>
            </a:r>
            <a:r>
              <a:rPr lang="hu-HU" dirty="0"/>
              <a:t>&gt;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F35896A-EBA7-B76C-A0D8-34549B397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23</a:t>
            </a:fld>
            <a:endParaRPr lang="hu-HU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F80CD7CA-9C03-D4D8-0AE0-F5C7878BA3AD}"/>
              </a:ext>
            </a:extLst>
          </p:cNvPr>
          <p:cNvSpPr txBox="1"/>
          <p:nvPr/>
        </p:nvSpPr>
        <p:spPr>
          <a:xfrm>
            <a:off x="561097" y="1628507"/>
            <a:ext cx="4670807" cy="2431435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000" b="1" dirty="0"/>
              <a:t>Feladat:</a:t>
            </a:r>
            <a:endParaRPr lang="hu-HU" sz="2000" dirty="0"/>
          </a:p>
          <a:p>
            <a:r>
              <a:rPr lang="hu-HU" sz="2800" dirty="0"/>
              <a:t>A 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sz="2800" dirty="0" err="1">
                <a:solidFill>
                  <a:srgbClr val="800000"/>
                </a:solidFill>
                <a:latin typeface="Consolas" panose="020B0609020204030204" pitchFamily="49" charset="0"/>
              </a:rPr>
              <a:t>footer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&gt; </a:t>
            </a:r>
            <a:r>
              <a:rPr lang="hu-HU" sz="2800" dirty="0"/>
              <a:t>elemmel zárjuk körbe azt a bekezdést, amelyben a készítő neve és elérhetősége van feltüntetve.</a:t>
            </a:r>
          </a:p>
          <a:p>
            <a:pPr marL="0" indent="0">
              <a:buNone/>
            </a:pPr>
            <a:endParaRPr lang="hu-HU" sz="2000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364E0B3C-7FD2-C2A3-C888-813C2D3325C3}"/>
              </a:ext>
            </a:extLst>
          </p:cNvPr>
          <p:cNvSpPr txBox="1"/>
          <p:nvPr/>
        </p:nvSpPr>
        <p:spPr>
          <a:xfrm>
            <a:off x="5375920" y="1628507"/>
            <a:ext cx="6281072" cy="2682145"/>
          </a:xfrm>
          <a:prstGeom prst="rect">
            <a:avLst/>
          </a:prstGeom>
          <a:solidFill>
            <a:srgbClr val="D7DACD"/>
          </a:solidFill>
        </p:spPr>
        <p:txBody>
          <a:bodyPr wrap="square">
            <a:spAutoFit/>
          </a:bodyPr>
          <a:lstStyle/>
          <a:p>
            <a:pPr>
              <a:lnSpc>
                <a:spcPts val="4050"/>
              </a:lnSpc>
            </a:pP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4050"/>
              </a:lnSpc>
            </a:pP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Készítette: Gipsz Jakab     …</a:t>
            </a:r>
            <a:b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hu-HU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4050"/>
              </a:lnSpc>
            </a:pP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181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FEC2EF1-3BC1-4A32-AA81-6584A4C46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&lt;</a:t>
            </a:r>
            <a:r>
              <a:rPr lang="hu-HU" dirty="0" err="1"/>
              <a:t>nav</a:t>
            </a:r>
            <a:r>
              <a:rPr lang="hu-HU" dirty="0"/>
              <a:t>&gt;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90D931F-14DF-45E2-9112-396203949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3200" dirty="0"/>
              <a:t>A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3200" dirty="0"/>
              <a:t>elem célja a navigációs blokkok jelölése.</a:t>
            </a:r>
          </a:p>
          <a:p>
            <a:r>
              <a:rPr lang="hu-HU" sz="3200" dirty="0"/>
              <a:t>Az oldal azon részének van fenntartva, amely más oldalakra, vagy az adott lap egy bizonyos területére mutató linkeket tartalmaz. </a:t>
            </a:r>
          </a:p>
          <a:p>
            <a:pPr lvl="1"/>
            <a:r>
              <a:rPr lang="hu-HU" sz="2800" dirty="0"/>
              <a:t>Főmenü, oldalmenü, tartalomra ugró blokkok jelzésére használjuk a leggyakrabban.</a:t>
            </a:r>
          </a:p>
          <a:p>
            <a:pPr lvl="1"/>
            <a:r>
              <a:rPr lang="hu-HU" sz="2800" dirty="0"/>
              <a:t>A folyó szövegben lévő soron belüli linkeket nem szabad 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800" dirty="0"/>
              <a:t> elemben elhelyezni.</a:t>
            </a:r>
          </a:p>
          <a:p>
            <a:pPr marL="0" indent="0">
              <a:buNone/>
            </a:pPr>
            <a:endParaRPr lang="hu-HU" sz="3200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BAEC0D4-5871-4E65-BC92-54E68A193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24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84134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C164A-9D33-C411-0140-3E34B834F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C794968-A77A-0492-260F-47A12AD7B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&lt;</a:t>
            </a:r>
            <a:r>
              <a:rPr lang="hu-HU" dirty="0" err="1"/>
              <a:t>nav</a:t>
            </a:r>
            <a:r>
              <a:rPr lang="hu-HU" dirty="0"/>
              <a:t>&gt; - Ugrás a tartalomra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81AFE15-A8F9-C798-DB6D-5483FE572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25</a:t>
            </a:fld>
            <a:endParaRPr lang="hu-HU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559220CE-E61E-6449-2C40-3DE8CD6724C1}"/>
              </a:ext>
            </a:extLst>
          </p:cNvPr>
          <p:cNvSpPr txBox="1"/>
          <p:nvPr/>
        </p:nvSpPr>
        <p:spPr>
          <a:xfrm>
            <a:off x="561097" y="1628507"/>
            <a:ext cx="4598799" cy="5016758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000" b="1" dirty="0"/>
              <a:t>Feladat:</a:t>
            </a:r>
            <a:endParaRPr lang="hu-HU" sz="2000" dirty="0"/>
          </a:p>
          <a:p>
            <a:r>
              <a:rPr lang="hu-HU" sz="2800" dirty="0"/>
              <a:t>A 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sz="2800" dirty="0" err="1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&gt; </a:t>
            </a:r>
            <a:r>
              <a:rPr lang="hu-HU" sz="2800" dirty="0"/>
              <a:t>elemmel zárjuk körbe a következő elemeket.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b="1" dirty="0"/>
              <a:t>Ugrás a tartalomra link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/>
              <a:t>Főmenü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/>
              <a:t>Ugrás a filmekre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u-HU" sz="2800" dirty="0"/>
              <a:t>Mindegyik 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sz="2800" dirty="0" err="1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&gt; </a:t>
            </a:r>
            <a:r>
              <a:rPr lang="hu-HU" sz="2800" dirty="0"/>
              <a:t>elemnek adjunk egyedi azonosítót. Így a stíluslapban egyedileg formázhatjuk majd őket. </a:t>
            </a:r>
          </a:p>
          <a:p>
            <a:pPr marL="0" indent="0">
              <a:buNone/>
            </a:pPr>
            <a:endParaRPr lang="hu-HU" sz="2000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655E71DA-D81A-8D61-557B-A3007160556C}"/>
              </a:ext>
            </a:extLst>
          </p:cNvPr>
          <p:cNvSpPr txBox="1"/>
          <p:nvPr/>
        </p:nvSpPr>
        <p:spPr>
          <a:xfrm>
            <a:off x="5375920" y="1628507"/>
            <a:ext cx="6281072" cy="2156360"/>
          </a:xfrm>
          <a:prstGeom prst="rect">
            <a:avLst/>
          </a:prstGeom>
          <a:solidFill>
            <a:srgbClr val="D7DACD"/>
          </a:solidFill>
        </p:spPr>
        <p:txBody>
          <a:bodyPr wrap="square">
            <a:spAutoFit/>
          </a:bodyPr>
          <a:lstStyle/>
          <a:p>
            <a:pPr>
              <a:lnSpc>
                <a:spcPts val="4050"/>
              </a:lnSpc>
            </a:pPr>
            <a:r>
              <a:rPr lang="pt-BR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&lt;nav</a:t>
            </a:r>
            <a:r>
              <a:rPr lang="pt-BR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8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pt-BR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"tartalomra"</a:t>
            </a:r>
            <a:r>
              <a:rPr lang="pt-BR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4050"/>
              </a:lnSpc>
            </a:pPr>
            <a:r>
              <a:rPr lang="pt-BR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pt-BR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8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pt-BR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"#tartalom"</a:t>
            </a:r>
            <a:r>
              <a:rPr lang="pt-BR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Ugrás a tartalomra</a:t>
            </a:r>
            <a:r>
              <a:rPr lang="pt-BR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</a:t>
            </a:r>
            <a:endParaRPr lang="pt-BR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4050"/>
              </a:lnSpc>
            </a:pPr>
            <a:r>
              <a:rPr lang="pt-BR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&lt;/nav&gt;</a:t>
            </a:r>
            <a:endParaRPr lang="pt-BR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889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6134D-FE74-C8F4-1072-B8F7FBE68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EFD100F-7FC5-3624-258F-7EF523F36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&lt;</a:t>
            </a:r>
            <a:r>
              <a:rPr lang="hu-HU" dirty="0" err="1"/>
              <a:t>nav</a:t>
            </a:r>
            <a:r>
              <a:rPr lang="hu-HU" dirty="0"/>
              <a:t>&gt; - Főmenü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B07B262-DCAA-5EC0-07C1-BD4B06EA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26</a:t>
            </a:fld>
            <a:endParaRPr lang="hu-HU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29E83F4B-B210-5D2C-92FA-003FA427E48C}"/>
              </a:ext>
            </a:extLst>
          </p:cNvPr>
          <p:cNvSpPr txBox="1"/>
          <p:nvPr/>
        </p:nvSpPr>
        <p:spPr>
          <a:xfrm>
            <a:off x="561097" y="1628507"/>
            <a:ext cx="4598799" cy="5016758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000" b="1" dirty="0"/>
              <a:t>Feladat:</a:t>
            </a:r>
            <a:endParaRPr lang="hu-HU" sz="2000" dirty="0"/>
          </a:p>
          <a:p>
            <a:r>
              <a:rPr lang="hu-HU" sz="2800" dirty="0"/>
              <a:t>A 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sz="2800" dirty="0" err="1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&gt; </a:t>
            </a:r>
            <a:r>
              <a:rPr lang="hu-HU" sz="2800" dirty="0"/>
              <a:t>elemmel zárjuk körbe a következő elemeket.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/>
              <a:t>Ugrás a tartalomra link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b="1" dirty="0"/>
              <a:t>Főmenü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/>
              <a:t>Ugrás a filmekre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u-HU" sz="2800" dirty="0"/>
              <a:t>Mindegyik 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sz="2800" dirty="0" err="1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&gt; </a:t>
            </a:r>
            <a:r>
              <a:rPr lang="hu-HU" sz="2800" dirty="0"/>
              <a:t>elemnek adjunk egyedi azonosítót. Így a stíluslapban egyedileg formázhatjuk majd őket. </a:t>
            </a:r>
          </a:p>
          <a:p>
            <a:pPr marL="0" indent="0">
              <a:buNone/>
            </a:pPr>
            <a:endParaRPr lang="hu-HU" sz="2000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67C95201-3544-5137-B093-CC3FD12F27E6}"/>
              </a:ext>
            </a:extLst>
          </p:cNvPr>
          <p:cNvSpPr txBox="1"/>
          <p:nvPr/>
        </p:nvSpPr>
        <p:spPr>
          <a:xfrm>
            <a:off x="5375920" y="1628507"/>
            <a:ext cx="6281072" cy="4259499"/>
          </a:xfrm>
          <a:prstGeom prst="rect">
            <a:avLst/>
          </a:prstGeom>
          <a:solidFill>
            <a:srgbClr val="D7DACD"/>
          </a:solidFill>
        </p:spPr>
        <p:txBody>
          <a:bodyPr wrap="square">
            <a:spAutoFit/>
          </a:bodyPr>
          <a:lstStyle/>
          <a:p>
            <a:pPr>
              <a:lnSpc>
                <a:spcPts val="4050"/>
              </a:lnSpc>
            </a:pP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8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fomenu</a:t>
            </a:r>
            <a:r>
              <a:rPr lang="hu-HU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4050"/>
              </a:lnSpc>
            </a:pP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&lt;p&gt;&lt;b&gt;</a:t>
            </a: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Kezdőlap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&lt;/b&gt;</a:t>
            </a: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hu-HU" sz="28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"urlap.html"</a:t>
            </a:r>
            <a:br>
              <a:rPr lang="hu-HU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lang="hu-HU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hu-HU" sz="28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"Ugrás az űrlapra, ahol </a:t>
            </a:r>
            <a:br>
              <a:rPr lang="hu-HU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lang="hu-HU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saját kedvenc filmet lehet </a:t>
            </a:r>
            <a:br>
              <a:rPr lang="hu-HU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lang="hu-HU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beküldeni"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Új film</a:t>
            </a:r>
            <a:b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beküldése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&lt;/a&gt;&lt;/p&gt;</a:t>
            </a:r>
            <a:endParaRPr lang="hu-HU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4050"/>
              </a:lnSpc>
            </a:pP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134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C34DB-E4C5-3091-96B1-2FD6E0D88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70A614-0633-403A-7D9A-58798C8BA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&lt;</a:t>
            </a:r>
            <a:r>
              <a:rPr lang="hu-HU" dirty="0" err="1"/>
              <a:t>nav</a:t>
            </a:r>
            <a:r>
              <a:rPr lang="hu-HU" dirty="0"/>
              <a:t>&gt; - Oldalmenü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E1D097B-EC8F-1631-8FB6-4AEDCFFA0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27</a:t>
            </a:fld>
            <a:endParaRPr lang="hu-HU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8BF7775D-BB1D-FC28-FA39-9649AA44C209}"/>
              </a:ext>
            </a:extLst>
          </p:cNvPr>
          <p:cNvSpPr txBox="1"/>
          <p:nvPr/>
        </p:nvSpPr>
        <p:spPr>
          <a:xfrm>
            <a:off x="561097" y="1628507"/>
            <a:ext cx="4598799" cy="5016758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000" b="1" dirty="0"/>
              <a:t>Feladat:</a:t>
            </a:r>
            <a:endParaRPr lang="hu-HU" sz="2000" dirty="0"/>
          </a:p>
          <a:p>
            <a:r>
              <a:rPr lang="hu-HU" sz="2800" dirty="0"/>
              <a:t>A 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sz="2800" dirty="0" err="1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&gt; </a:t>
            </a:r>
            <a:r>
              <a:rPr lang="hu-HU" sz="2800" dirty="0"/>
              <a:t>elemmel zárjuk körbe a következő elemeket.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/>
              <a:t>Ugrás a tartalomra link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dirty="0"/>
              <a:t>Főmenü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 b="1" dirty="0"/>
              <a:t>Ugrás a filmekre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u-HU" sz="2800" dirty="0"/>
              <a:t>Mindegyik 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sz="2800" dirty="0" err="1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&gt; </a:t>
            </a:r>
            <a:r>
              <a:rPr lang="hu-HU" sz="2800" dirty="0"/>
              <a:t>elemnek adjunk egyedi azonosítót. Így a stíluslapban egyedileg formázhatjuk majd őket. </a:t>
            </a:r>
          </a:p>
          <a:p>
            <a:pPr marL="0" indent="0">
              <a:buNone/>
            </a:pPr>
            <a:endParaRPr lang="hu-HU" sz="2000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C6FF28A4-2ADF-FB5D-6136-070DA8B0E1CD}"/>
              </a:ext>
            </a:extLst>
          </p:cNvPr>
          <p:cNvSpPr txBox="1"/>
          <p:nvPr/>
        </p:nvSpPr>
        <p:spPr>
          <a:xfrm>
            <a:off x="5375920" y="1628507"/>
            <a:ext cx="6281072" cy="2677656"/>
          </a:xfrm>
          <a:prstGeom prst="rect">
            <a:avLst/>
          </a:prstGeom>
          <a:solidFill>
            <a:srgbClr val="D7DACD"/>
          </a:solidFill>
        </p:spPr>
        <p:txBody>
          <a:bodyPr wrap="square">
            <a:spAutoFit/>
          </a:bodyPr>
          <a:lstStyle/>
          <a:p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8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oldalmenu</a:t>
            </a:r>
            <a:r>
              <a:rPr lang="hu-HU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&lt;h2&gt;</a:t>
            </a: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Ugrás a filmekhez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hu-HU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  …</a:t>
            </a:r>
            <a:endParaRPr lang="hu-HU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838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3CFDA04-3824-49CF-9429-7050B0487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&lt;</a:t>
            </a:r>
            <a:r>
              <a:rPr lang="hu-HU" dirty="0" err="1"/>
              <a:t>article</a:t>
            </a:r>
            <a:r>
              <a:rPr lang="hu-HU" dirty="0"/>
              <a:t>&gt;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BF9555F-9589-4D98-860F-D56EE7BAF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sz="3200" dirty="0"/>
              <a:t>Az </a:t>
            </a:r>
            <a:r>
              <a:rPr lang="hu-HU" sz="3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32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hu-HU" sz="3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3200" dirty="0"/>
              <a:t> tagekben helyezhetjük el az oldal tartalmi egységeit, amelyek önállóan terjeszthetőek, vagy </a:t>
            </a:r>
            <a:r>
              <a:rPr lang="hu-HU" sz="3200" dirty="0" err="1"/>
              <a:t>újrafelhasználhatóak</a:t>
            </a:r>
            <a:r>
              <a:rPr lang="hu-HU" sz="3200" dirty="0"/>
              <a:t>. </a:t>
            </a:r>
          </a:p>
          <a:p>
            <a:pPr lvl="1"/>
            <a:r>
              <a:rPr lang="hu-HU" sz="2800" dirty="0"/>
              <a:t>Önállóan értelmes szövegblokk pl. fórumbejegyzés, egy újságcikk, blogbejegyzés, vagy bármilyen más, független tartalom.</a:t>
            </a:r>
          </a:p>
          <a:p>
            <a:r>
              <a:rPr lang="hu-HU" sz="3200" dirty="0"/>
              <a:t>Egy dokumentumban több cikk </a:t>
            </a:r>
            <a:r>
              <a:rPr lang="hu-HU" sz="3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32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hu-HU" sz="3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3200" dirty="0"/>
              <a:t> is szerepelhet, sőt akár </a:t>
            </a:r>
            <a:r>
              <a:rPr lang="hu-HU" sz="3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32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hu-HU" sz="3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3200" dirty="0"/>
              <a:t> elemben is lehet újabb </a:t>
            </a:r>
            <a:r>
              <a:rPr lang="hu-HU" sz="3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32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hu-HU" sz="3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3200" dirty="0"/>
              <a:t>  blokk.</a:t>
            </a:r>
          </a:p>
          <a:p>
            <a:r>
              <a:rPr lang="hu-HU" sz="3200" dirty="0"/>
              <a:t>Az </a:t>
            </a:r>
            <a:r>
              <a:rPr lang="hu-HU" sz="3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32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hu-HU" sz="3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3200" dirty="0"/>
              <a:t> elemben nagyon ajánlott címsort használni, hogy azonosítani lehessen a tartalmat. </a:t>
            </a:r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4EF4153-B7A9-4713-8304-5C629BA04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28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14187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11078-A6A9-4E5F-30A6-420F3FC2F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308543A-9E9E-C0AF-62ED-5AD31AADE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&lt;</a:t>
            </a:r>
            <a:r>
              <a:rPr lang="hu-HU" dirty="0" err="1"/>
              <a:t>article</a:t>
            </a:r>
            <a:r>
              <a:rPr lang="hu-HU" dirty="0"/>
              <a:t>&gt;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F08A8B2-36D1-9DD0-9B48-90BCED9B6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29</a:t>
            </a:fld>
            <a:endParaRPr lang="hu-HU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27DEB07F-6F0E-88D8-3AEB-8FA06B67588E}"/>
              </a:ext>
            </a:extLst>
          </p:cNvPr>
          <p:cNvSpPr txBox="1"/>
          <p:nvPr/>
        </p:nvSpPr>
        <p:spPr>
          <a:xfrm>
            <a:off x="561097" y="1628507"/>
            <a:ext cx="4598799" cy="4493538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b="1" dirty="0"/>
              <a:t>Feladat:</a:t>
            </a:r>
            <a:endParaRPr lang="hu-HU" dirty="0"/>
          </a:p>
          <a:p>
            <a:r>
              <a:rPr lang="hu-HU" sz="2400" dirty="0"/>
              <a:t>A mi esetünkben majdnem minden olyan tartalom, amelyet 2-es címsor vezet be, önállóan értelmes blokként értelmezhető (bevezető, film leírása). </a:t>
            </a:r>
          </a:p>
          <a:p>
            <a:r>
              <a:rPr lang="hu-HU" sz="2400" b="1" dirty="0"/>
              <a:t>Kivételt</a:t>
            </a:r>
            <a:r>
              <a:rPr lang="hu-HU" sz="2400" dirty="0"/>
              <a:t> képez a források szakasz, amelynél egy másik címkét használunk majd.</a:t>
            </a:r>
          </a:p>
          <a:p>
            <a:endParaRPr lang="hu-HU" sz="2400" dirty="0"/>
          </a:p>
          <a:p>
            <a:r>
              <a:rPr lang="hu-HU" sz="2400" dirty="0"/>
              <a:t>Zárjuk körbe ezen blokkokat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800" dirty="0"/>
              <a:t> elemekkel!</a:t>
            </a:r>
            <a:endParaRPr lang="hu-HU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39CF4986-0C88-4F63-ABDD-F9B63FCF4FC6}"/>
              </a:ext>
            </a:extLst>
          </p:cNvPr>
          <p:cNvSpPr txBox="1"/>
          <p:nvPr/>
        </p:nvSpPr>
        <p:spPr>
          <a:xfrm>
            <a:off x="5375920" y="1628507"/>
            <a:ext cx="6281072" cy="5097870"/>
          </a:xfrm>
          <a:prstGeom prst="rect">
            <a:avLst/>
          </a:prstGeom>
          <a:solidFill>
            <a:srgbClr val="D7DACD"/>
          </a:solidFill>
        </p:spPr>
        <p:txBody>
          <a:bodyPr wrap="square">
            <a:spAutoFit/>
          </a:bodyPr>
          <a:lstStyle/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&lt;h2&gt;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Bevezető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</a:p>
          <a:p>
            <a:r>
              <a:rPr 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&lt;p&gt;&lt;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Figyelem!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lista nem átfogó, erősen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em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szubjektív.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em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&gt;&lt;/p&gt;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hu-HU" sz="2400" dirty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pPr>
              <a:lnSpc>
                <a:spcPts val="4050"/>
              </a:lnSpc>
            </a:pP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</a:b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kozossegihalo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</a:b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pPr>
              <a:lnSpc>
                <a:spcPts val="4050"/>
              </a:lnSpc>
            </a:pP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306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F640754D-0B6D-4D50-1B4D-27C82637A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Hol tartunk?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D839F4E8-D956-9015-36D3-0D58ABCE34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9755" y="1628800"/>
            <a:ext cx="4568134" cy="518457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hu-HU" b="1" dirty="0">
                <a:solidFill>
                  <a:srgbClr val="007033"/>
                </a:solidFill>
              </a:rPr>
              <a:t>Honlap struktúra kialakítása (HTML5)</a:t>
            </a:r>
          </a:p>
          <a:p>
            <a:r>
              <a:rPr lang="hu-HU" dirty="0">
                <a:solidFill>
                  <a:srgbClr val="007033"/>
                </a:solidFill>
              </a:rPr>
              <a:t>✅Címsorok, szövegek</a:t>
            </a:r>
          </a:p>
          <a:p>
            <a:r>
              <a:rPr lang="hu-HU" dirty="0">
                <a:solidFill>
                  <a:srgbClr val="007033"/>
                </a:solidFill>
              </a:rPr>
              <a:t>✅Listák</a:t>
            </a:r>
          </a:p>
          <a:p>
            <a:r>
              <a:rPr lang="hu-HU" dirty="0">
                <a:solidFill>
                  <a:srgbClr val="007033"/>
                </a:solidFill>
              </a:rPr>
              <a:t>✅Linkek</a:t>
            </a:r>
          </a:p>
          <a:p>
            <a:r>
              <a:rPr lang="hu-HU" dirty="0">
                <a:solidFill>
                  <a:srgbClr val="007033"/>
                </a:solidFill>
              </a:rPr>
              <a:t>✅Előre formázott szövegek</a:t>
            </a:r>
          </a:p>
          <a:p>
            <a:r>
              <a:rPr lang="hu-HU" dirty="0">
                <a:solidFill>
                  <a:srgbClr val="007033"/>
                </a:solidFill>
              </a:rPr>
              <a:t>✅Illusztrációk, képek</a:t>
            </a:r>
          </a:p>
          <a:p>
            <a:r>
              <a:rPr lang="hu-HU" dirty="0">
                <a:solidFill>
                  <a:srgbClr val="007033"/>
                </a:solidFill>
              </a:rPr>
              <a:t>✅Beágyazott elemek</a:t>
            </a:r>
          </a:p>
          <a:p>
            <a:pPr lvl="1"/>
            <a:r>
              <a:rPr lang="hu-HU" dirty="0">
                <a:solidFill>
                  <a:srgbClr val="007033"/>
                </a:solidFill>
              </a:rPr>
              <a:t>✅</a:t>
            </a:r>
            <a:r>
              <a:rPr lang="hu-HU" dirty="0" err="1">
                <a:solidFill>
                  <a:srgbClr val="007033"/>
                </a:solidFill>
              </a:rPr>
              <a:t>Audió</a:t>
            </a:r>
            <a:r>
              <a:rPr lang="hu-HU" dirty="0">
                <a:solidFill>
                  <a:srgbClr val="007033"/>
                </a:solidFill>
              </a:rPr>
              <a:t> állomány,  videó állomány, beágyazott keret</a:t>
            </a:r>
          </a:p>
          <a:p>
            <a:r>
              <a:rPr lang="hu-HU" dirty="0">
                <a:solidFill>
                  <a:srgbClr val="007033"/>
                </a:solidFill>
              </a:rPr>
              <a:t>✅Csoportosító elemek</a:t>
            </a:r>
          </a:p>
          <a:p>
            <a:r>
              <a:rPr lang="hu-HU" dirty="0">
                <a:solidFill>
                  <a:srgbClr val="007033"/>
                </a:solidFill>
              </a:rPr>
              <a:t>✅Szövegrészek szerepének jelölése</a:t>
            </a:r>
          </a:p>
          <a:p>
            <a:r>
              <a:rPr lang="hu-HU" dirty="0"/>
              <a:t>Táblázatok</a:t>
            </a:r>
          </a:p>
          <a:p>
            <a:r>
              <a:rPr lang="hu-HU" dirty="0"/>
              <a:t>Oldalszerkezet elemek</a:t>
            </a:r>
          </a:p>
          <a:p>
            <a:r>
              <a:rPr lang="hu-HU" dirty="0"/>
              <a:t>Űrlap készítése</a:t>
            </a:r>
          </a:p>
          <a:p>
            <a:r>
              <a:rPr lang="hu-HU" dirty="0"/>
              <a:t>CSS alkalmazása, módosítása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A6BCABC-B633-FE37-B2CE-0417EF709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3</a:t>
            </a:fld>
            <a:endParaRPr lang="hu-HU"/>
          </a:p>
        </p:txBody>
      </p:sp>
      <p:sp>
        <p:nvSpPr>
          <p:cNvPr id="9" name="Tartalom helye 6">
            <a:extLst>
              <a:ext uri="{FF2B5EF4-FFF2-40B4-BE49-F238E27FC236}">
                <a16:creationId xmlns:a16="http://schemas.microsoft.com/office/drawing/2014/main" id="{05797F85-1EBA-E169-4440-D10594231E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63952" y="1628800"/>
            <a:ext cx="5904655" cy="518457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hu-HU" b="1" dirty="0">
                <a:solidFill>
                  <a:srgbClr val="7030A0"/>
                </a:solidFill>
              </a:rPr>
              <a:t>Reszponzív honlap fejlesztése </a:t>
            </a:r>
            <a:br>
              <a:rPr lang="hu-HU" b="1" dirty="0">
                <a:solidFill>
                  <a:srgbClr val="7030A0"/>
                </a:solidFill>
              </a:rPr>
            </a:br>
            <a:r>
              <a:rPr lang="hu-HU" b="1" dirty="0">
                <a:solidFill>
                  <a:srgbClr val="7030A0"/>
                </a:solidFill>
              </a:rPr>
              <a:t>(</a:t>
            </a:r>
            <a:r>
              <a:rPr lang="hu-HU" b="1" dirty="0" err="1">
                <a:solidFill>
                  <a:srgbClr val="7030A0"/>
                </a:solidFill>
              </a:rPr>
              <a:t>Bootstrap</a:t>
            </a:r>
            <a:r>
              <a:rPr lang="hu-HU" b="1" dirty="0">
                <a:solidFill>
                  <a:srgbClr val="7030A0"/>
                </a:solidFill>
              </a:rPr>
              <a:t> 5.3 keretrendszerrel)</a:t>
            </a:r>
          </a:p>
          <a:p>
            <a:pPr lvl="1"/>
            <a:r>
              <a:rPr lang="hu-HU" dirty="0"/>
              <a:t>Külön megjelenés okostelefonra, közepes, és extra nagy kijelzőre</a:t>
            </a:r>
          </a:p>
          <a:p>
            <a:pPr marL="0" indent="0">
              <a:buNone/>
            </a:pPr>
            <a:r>
              <a:rPr lang="hu-HU" b="1" dirty="0">
                <a:solidFill>
                  <a:schemeClr val="accent1">
                    <a:lumMod val="50000"/>
                  </a:schemeClr>
                </a:solidFill>
              </a:rPr>
              <a:t>Extra funkciók hozzáadása</a:t>
            </a:r>
          </a:p>
          <a:p>
            <a:pPr lvl="1"/>
            <a:r>
              <a:rPr lang="hu-HU" dirty="0" err="1"/>
              <a:t>Bootstrap</a:t>
            </a:r>
            <a:r>
              <a:rPr lang="hu-HU" dirty="0"/>
              <a:t> komponensek (pl. </a:t>
            </a:r>
            <a:r>
              <a:rPr lang="hu-HU" dirty="0" err="1"/>
              <a:t>Carousel</a:t>
            </a:r>
            <a:r>
              <a:rPr lang="hu-HU" dirty="0"/>
              <a:t>, reszponzív menü)</a:t>
            </a:r>
          </a:p>
          <a:p>
            <a:pPr lvl="1"/>
            <a:r>
              <a:rPr lang="hu-HU" dirty="0"/>
              <a:t>Stílusváltás – Nagybetűs nézet (</a:t>
            </a:r>
            <a:r>
              <a:rPr lang="hu-HU" dirty="0" err="1"/>
              <a:t>Javascript</a:t>
            </a:r>
            <a:r>
              <a:rPr lang="hu-HU" dirty="0"/>
              <a:t>)</a:t>
            </a:r>
          </a:p>
          <a:p>
            <a:pPr marL="0" indent="0">
              <a:buNone/>
            </a:pPr>
            <a:r>
              <a:rPr lang="hu-HU" b="1" dirty="0">
                <a:solidFill>
                  <a:srgbClr val="0070C0"/>
                </a:solidFill>
              </a:rPr>
              <a:t>Megjelenés </a:t>
            </a:r>
            <a:r>
              <a:rPr lang="hu-HU" b="1" dirty="0" err="1">
                <a:solidFill>
                  <a:srgbClr val="0070C0"/>
                </a:solidFill>
              </a:rPr>
              <a:t>testreszabása</a:t>
            </a:r>
            <a:r>
              <a:rPr lang="hu-HU" b="1" dirty="0">
                <a:solidFill>
                  <a:srgbClr val="0070C0"/>
                </a:solidFill>
              </a:rPr>
              <a:t> (CSS3)</a:t>
            </a:r>
          </a:p>
          <a:p>
            <a:pPr lvl="1"/>
            <a:r>
              <a:rPr lang="hu-HU" dirty="0" err="1"/>
              <a:t>Bootstrap</a:t>
            </a:r>
            <a:r>
              <a:rPr lang="hu-HU" dirty="0"/>
              <a:t> stílusok felülbírálása</a:t>
            </a:r>
          </a:p>
          <a:p>
            <a:pPr lvl="1"/>
            <a:r>
              <a:rPr lang="hu-HU" dirty="0"/>
              <a:t>Nyomtatási nézet </a:t>
            </a:r>
            <a:r>
              <a:rPr lang="hu-HU" dirty="0" err="1"/>
              <a:t>testreszabása</a:t>
            </a:r>
            <a:endParaRPr lang="hu-HU" dirty="0"/>
          </a:p>
          <a:p>
            <a:r>
              <a:rPr lang="hu-HU" b="1" dirty="0">
                <a:solidFill>
                  <a:schemeClr val="accent4">
                    <a:lumMod val="50000"/>
                  </a:schemeClr>
                </a:solidFill>
              </a:rPr>
              <a:t>Reszponzív weblap fejlesztése keretrendszer nélkül (CSS3)</a:t>
            </a:r>
          </a:p>
          <a:p>
            <a:pPr lvl="1"/>
            <a:r>
              <a:rPr lang="hu-HU" dirty="0"/>
              <a:t>Esettanulmány. CSS3 </a:t>
            </a:r>
            <a:r>
              <a:rPr lang="hu-HU" dirty="0" err="1"/>
              <a:t>flexbox</a:t>
            </a:r>
            <a:r>
              <a:rPr lang="hu-HU" dirty="0"/>
              <a:t> használata.</a:t>
            </a:r>
          </a:p>
        </p:txBody>
      </p:sp>
    </p:spTree>
    <p:extLst>
      <p:ext uri="{BB962C8B-B14F-4D97-AF65-F5344CB8AC3E}">
        <p14:creationId xmlns:p14="http://schemas.microsoft.com/office/powerpoint/2010/main" val="4262421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34A4D-7F72-6B87-03E0-877AE2861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B29DD17-46C7-DBD1-AF8F-9917B1D94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&lt;</a:t>
            </a:r>
            <a:r>
              <a:rPr lang="hu-HU" dirty="0" err="1"/>
              <a:t>section</a:t>
            </a:r>
            <a:r>
              <a:rPr lang="hu-HU" dirty="0"/>
              <a:t>&gt;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FDBF758-1A6F-8C3B-F202-99B3FA7FD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A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dirty="0"/>
              <a:t> a dokumentum egy általános önálló szakaszát jelöli, amely nem rendelkezik pontosabb szemantikai jelentéssel. </a:t>
            </a:r>
          </a:p>
          <a:p>
            <a:r>
              <a:rPr lang="hu-HU" dirty="0"/>
              <a:t>Például egy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dirty="0"/>
              <a:t> tagbe tartoznak a fejezetek, fülekkel ellátott oldalak egyes füleinek tartalma. Egy honlap például felbontható szakaszokra az alábbiak szerint: bemutatkozás, hírek, elérhetőség. </a:t>
            </a:r>
          </a:p>
          <a:p>
            <a:r>
              <a:rPr lang="hu-HU" dirty="0"/>
              <a:t>Azonban a cikkek (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dirty="0"/>
              <a:t>) is tovább bonthatóak szakaszokra, jellemzően ott, ahol alcímsorokat használunk.</a:t>
            </a:r>
          </a:p>
          <a:p>
            <a:r>
              <a:rPr lang="hu-HU" dirty="0"/>
              <a:t>A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dirty="0"/>
              <a:t> elemben nagyon ajánlott címsort (alcímsort) használni, hogy azonosítani lehessen a tartalmat. </a:t>
            </a:r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51AE5C0-2DBC-BBFA-A2B4-08A42F2C3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30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86121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51A3F-9AE2-DC63-111E-E26695976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831DA96-A3EA-7ABD-7805-E48DD89EB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&lt;</a:t>
            </a:r>
            <a:r>
              <a:rPr lang="hu-HU" dirty="0" err="1"/>
              <a:t>section</a:t>
            </a:r>
            <a:r>
              <a:rPr lang="hu-HU" dirty="0"/>
              <a:t>&gt;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1C2E035-B20F-E14D-DD2F-FB4F722ED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31</a:t>
            </a:fld>
            <a:endParaRPr lang="hu-HU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29463F8E-22ED-4031-0AB9-2DA9F742A5FD}"/>
              </a:ext>
            </a:extLst>
          </p:cNvPr>
          <p:cNvSpPr txBox="1"/>
          <p:nvPr/>
        </p:nvSpPr>
        <p:spPr>
          <a:xfrm>
            <a:off x="535008" y="1533465"/>
            <a:ext cx="4598799" cy="4216539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400" b="1" dirty="0"/>
              <a:t>Feladat:</a:t>
            </a:r>
            <a:endParaRPr lang="hu-HU" sz="2400" dirty="0"/>
          </a:p>
          <a:p>
            <a:r>
              <a:rPr lang="hu-HU" sz="2400" dirty="0"/>
              <a:t>A filmekről szóló cikkekben előfordulnak olyan altémák, amelyek 3-as címsorral vannak bevezetve. </a:t>
            </a:r>
          </a:p>
          <a:p>
            <a:r>
              <a:rPr lang="hu-HU" sz="2400" dirty="0"/>
              <a:t>Ezek önmagukban nem értelmesek, ezért érdemes itt cikk helyett szakaszt használni.</a:t>
            </a:r>
          </a:p>
          <a:p>
            <a:endParaRPr lang="hu-HU" sz="2400" dirty="0"/>
          </a:p>
          <a:p>
            <a:r>
              <a:rPr lang="hu-HU" sz="2400" dirty="0"/>
              <a:t>Zárjuk körbe tehát ezen blokkokat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800" dirty="0"/>
              <a:t> </a:t>
            </a:r>
            <a:r>
              <a:rPr lang="hu-HU" sz="2400" dirty="0"/>
              <a:t>elemekkel</a:t>
            </a:r>
            <a:r>
              <a:rPr lang="hu-HU" sz="2800" dirty="0"/>
              <a:t>!</a:t>
            </a:r>
            <a:endParaRPr lang="hu-HU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F21AA053-C62B-8704-CB77-3FD6AB24E83D}"/>
              </a:ext>
            </a:extLst>
          </p:cNvPr>
          <p:cNvSpPr txBox="1"/>
          <p:nvPr/>
        </p:nvSpPr>
        <p:spPr>
          <a:xfrm>
            <a:off x="5375920" y="1533465"/>
            <a:ext cx="6281072" cy="5324535"/>
          </a:xfrm>
          <a:prstGeom prst="rect">
            <a:avLst/>
          </a:prstGeom>
          <a:solidFill>
            <a:srgbClr val="D7DACD"/>
          </a:solidFill>
        </p:spPr>
        <p:txBody>
          <a:bodyPr wrap="square">
            <a:spAutoFit/>
          </a:bodyPr>
          <a:lstStyle/>
          <a:p>
            <a:r>
              <a:rPr lang="pt-B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&lt;section&gt;</a:t>
            </a:r>
            <a:endParaRPr lang="pt-BR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pt-B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&lt;h3&gt;</a:t>
            </a:r>
            <a:r>
              <a:rPr lang="pt-B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Forráskód a filmben</a:t>
            </a:r>
            <a:r>
              <a:rPr lang="pt-B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&lt;/h3&gt;</a:t>
            </a:r>
            <a:endParaRPr lang="hu-HU" sz="2000" b="0" dirty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000" dirty="0">
                <a:solidFill>
                  <a:srgbClr val="800000"/>
                </a:solidFill>
                <a:latin typeface="Consolas" panose="020B0609020204030204" pitchFamily="49" charset="0"/>
              </a:rPr>
              <a:t>...</a:t>
            </a:r>
          </a:p>
          <a:p>
            <a:r>
              <a:rPr lang="pt-B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section&gt;</a:t>
            </a:r>
            <a:endParaRPr lang="hu-HU" sz="2000" b="0" dirty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&lt;h3&gt;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Filmzene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&lt;/h3&gt;</a:t>
            </a:r>
          </a:p>
          <a:p>
            <a:r>
              <a:rPr lang="hu-HU" sz="2000" dirty="0">
                <a:solidFill>
                  <a:srgbClr val="800000"/>
                </a:solidFill>
                <a:latin typeface="Consolas" panose="020B0609020204030204" pitchFamily="49" charset="0"/>
              </a:rPr>
              <a:t>...</a:t>
            </a:r>
          </a:p>
          <a:p>
            <a:r>
              <a:rPr lang="pt-B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section&gt;</a:t>
            </a:r>
            <a:endParaRPr lang="hu-HU" sz="2000" b="0" dirty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&lt;section&gt;</a:t>
            </a:r>
            <a:endParaRPr lang="pt-BR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&lt;h3&gt;</a:t>
            </a:r>
            <a:r>
              <a:rPr lang="pt-B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film előzetese</a:t>
            </a:r>
            <a:r>
              <a:rPr lang="pt-B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&lt;/h3&gt;</a:t>
            </a:r>
            <a:endParaRPr lang="hu-HU" sz="2000" b="0" dirty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000" dirty="0">
                <a:solidFill>
                  <a:srgbClr val="800000"/>
                </a:solidFill>
                <a:latin typeface="Consolas" panose="020B0609020204030204" pitchFamily="49" charset="0"/>
              </a:rPr>
              <a:t>...</a:t>
            </a:r>
          </a:p>
          <a:p>
            <a:r>
              <a:rPr lang="pt-B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section&gt;</a:t>
            </a:r>
            <a:r>
              <a:rPr lang="pt-B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r>
              <a:rPr lang="en-US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&lt;section&gt;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&lt;h3&gt;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 is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az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 deep web?</a:t>
            </a:r>
            <a:r>
              <a:rPr lang="en-US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&lt;/h3&gt;</a:t>
            </a:r>
            <a:endParaRPr lang="hu-HU" sz="2000" b="0" dirty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000" dirty="0">
                <a:solidFill>
                  <a:srgbClr val="800000"/>
                </a:solidFill>
                <a:latin typeface="Consolas" panose="020B0609020204030204" pitchFamily="49" charset="0"/>
              </a:rPr>
              <a:t>...</a:t>
            </a:r>
          </a:p>
          <a:p>
            <a:r>
              <a:rPr lang="pt-B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pt-B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section&gt;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 </a:t>
            </a:r>
          </a:p>
          <a:p>
            <a:endParaRPr lang="pt-BR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6037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C4527B4-8377-C63E-56CA-6DBD2C3A0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&lt;</a:t>
            </a:r>
            <a:r>
              <a:rPr lang="hu-HU" dirty="0" err="1"/>
              <a:t>Article</a:t>
            </a:r>
            <a:r>
              <a:rPr lang="hu-HU" dirty="0"/>
              <a:t>&gt; vagy &lt;</a:t>
            </a:r>
            <a:r>
              <a:rPr lang="hu-HU" dirty="0" err="1"/>
              <a:t>section</a:t>
            </a:r>
            <a:r>
              <a:rPr lang="hu-HU" dirty="0"/>
              <a:t>&gt;?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07EADA4-BE46-BCF0-A1A2-CD3D1ED8D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32</a:t>
            </a:fld>
            <a:endParaRPr lang="hu-HU"/>
          </a:p>
        </p:txBody>
      </p:sp>
      <p:graphicFrame>
        <p:nvGraphicFramePr>
          <p:cNvPr id="8" name="Táblázat 7">
            <a:extLst>
              <a:ext uri="{FF2B5EF4-FFF2-40B4-BE49-F238E27FC236}">
                <a16:creationId xmlns:a16="http://schemas.microsoft.com/office/drawing/2014/main" id="{EF38BBDC-A359-C6E3-C7E4-41E3CB0A56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332579"/>
              </p:ext>
            </p:extLst>
          </p:nvPr>
        </p:nvGraphicFramePr>
        <p:xfrm>
          <a:off x="507063" y="1700808"/>
          <a:ext cx="11137900" cy="3566160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7245121">
                  <a:extLst>
                    <a:ext uri="{9D8B030D-6E8A-4147-A177-3AD203B41FA5}">
                      <a16:colId xmlns:a16="http://schemas.microsoft.com/office/drawing/2014/main" val="1548110553"/>
                    </a:ext>
                  </a:extLst>
                </a:gridCol>
                <a:gridCol w="3892779">
                  <a:extLst>
                    <a:ext uri="{9D8B030D-6E8A-4147-A177-3AD203B41FA5}">
                      <a16:colId xmlns:a16="http://schemas.microsoft.com/office/drawing/2014/main" val="42409482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hu-HU" sz="2400" b="1" dirty="0"/>
                        <a:t>Ha a tartalom...</a:t>
                      </a:r>
                      <a:endParaRPr lang="hu-H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u-HU" sz="2400" b="1" dirty="0"/>
                        <a:t>Ezt használd:</a:t>
                      </a:r>
                      <a:endParaRPr lang="hu-HU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69739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hu-HU" sz="2400" dirty="0"/>
                        <a:t>Önálló, más helyen is érthető és megosztható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u-HU" sz="280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hu-HU" sz="2800" dirty="0" err="1">
                          <a:solidFill>
                            <a:srgbClr val="7030A0"/>
                          </a:solidFill>
                          <a:latin typeface="Consolas" panose="020B0609020204030204" pitchFamily="49" charset="0"/>
                        </a:rPr>
                        <a:t>article</a:t>
                      </a:r>
                      <a:r>
                        <a:rPr lang="hu-HU" sz="280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hu-HU" sz="2800" dirty="0">
                        <a:solidFill>
                          <a:srgbClr val="7030A0"/>
                        </a:solidFill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79212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hu-HU" sz="2400" dirty="0"/>
                        <a:t>Egy nagyobb egység része, de nem önálló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u-HU" sz="280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hu-HU" sz="2800" dirty="0" err="1">
                          <a:solidFill>
                            <a:srgbClr val="7030A0"/>
                          </a:solidFill>
                          <a:latin typeface="Consolas" panose="020B0609020204030204" pitchFamily="49" charset="0"/>
                        </a:rPr>
                        <a:t>section</a:t>
                      </a:r>
                      <a:r>
                        <a:rPr lang="hu-HU" sz="280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hu-HU" sz="2800" dirty="0">
                        <a:solidFill>
                          <a:srgbClr val="7030A0"/>
                        </a:solidFill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31587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hu-HU" sz="2400"/>
                        <a:t>Egy blogposzt vagy hírcikk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u-HU" sz="280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hu-HU" sz="2800" dirty="0" err="1">
                          <a:solidFill>
                            <a:srgbClr val="7030A0"/>
                          </a:solidFill>
                          <a:latin typeface="Consolas" panose="020B0609020204030204" pitchFamily="49" charset="0"/>
                        </a:rPr>
                        <a:t>article</a:t>
                      </a:r>
                      <a:r>
                        <a:rPr lang="hu-HU" sz="280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hu-HU" sz="2800" dirty="0">
                        <a:solidFill>
                          <a:srgbClr val="7030A0"/>
                        </a:solidFill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3372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hu-HU" sz="2400" dirty="0"/>
                        <a:t>Egy hosszú cikk vagy dokumentum fejezete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u-HU" sz="280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hu-HU" sz="2800" dirty="0" err="1">
                          <a:solidFill>
                            <a:srgbClr val="7030A0"/>
                          </a:solidFill>
                          <a:latin typeface="Consolas" panose="020B0609020204030204" pitchFamily="49" charset="0"/>
                        </a:rPr>
                        <a:t>section</a:t>
                      </a:r>
                      <a:r>
                        <a:rPr lang="hu-HU" sz="280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hu-HU" sz="2800" dirty="0">
                        <a:solidFill>
                          <a:srgbClr val="7030A0"/>
                        </a:solidFill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202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hu-HU" sz="2400"/>
                        <a:t>Egy fórum vagy hírportál bejegyzése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u-HU" sz="280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hu-HU" sz="2800" dirty="0" err="1">
                          <a:solidFill>
                            <a:srgbClr val="7030A0"/>
                          </a:solidFill>
                          <a:latin typeface="Consolas" panose="020B0609020204030204" pitchFamily="49" charset="0"/>
                        </a:rPr>
                        <a:t>article</a:t>
                      </a:r>
                      <a:r>
                        <a:rPr lang="hu-HU" sz="280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hu-HU" sz="2800" dirty="0">
                        <a:solidFill>
                          <a:srgbClr val="7030A0"/>
                        </a:solidFill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45256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hu-HU" sz="2400" dirty="0"/>
                        <a:t>Egy vállalati weboldal „Rólunk” vagy „Kapcsolat” része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u-HU" sz="280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hu-HU" sz="2800" dirty="0" err="1">
                          <a:solidFill>
                            <a:srgbClr val="7030A0"/>
                          </a:solidFill>
                          <a:latin typeface="Consolas" panose="020B0609020204030204" pitchFamily="49" charset="0"/>
                        </a:rPr>
                        <a:t>section</a:t>
                      </a:r>
                      <a:r>
                        <a:rPr lang="hu-HU" sz="280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hu-HU" sz="2800" dirty="0">
                        <a:solidFill>
                          <a:srgbClr val="7030A0"/>
                        </a:solidFill>
                        <a:latin typeface="Consolas" panose="020B0609020204030204" pitchFamily="49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67375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36710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8F7DE-279E-0069-6575-3FCB168C8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F55B944-660F-0CC5-913C-02CF57068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&lt;</a:t>
            </a:r>
            <a:r>
              <a:rPr lang="hu-HU" dirty="0" err="1"/>
              <a:t>aside</a:t>
            </a:r>
            <a:r>
              <a:rPr lang="hu-HU" dirty="0"/>
              <a:t>&gt;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EFB8AEB-6529-5FB1-BC54-B0D0870AB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Az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aside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dirty="0"/>
              <a:t> a dokumentum egy olyan szakasza, amelynek tartalma csak közvetetten kapcsolódik a tartalomhoz.  </a:t>
            </a:r>
          </a:p>
          <a:p>
            <a:pPr marL="0" indent="0">
              <a:buNone/>
            </a:pPr>
            <a:r>
              <a:rPr lang="hu-HU" b="1" dirty="0"/>
              <a:t>Jellemző felhasználási módok: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b="1" dirty="0"/>
              <a:t>Oldalsávok (</a:t>
            </a:r>
            <a:r>
              <a:rPr lang="hu-HU" b="1" dirty="0" err="1"/>
              <a:t>sidebars</a:t>
            </a:r>
            <a:r>
              <a:rPr lang="hu-HU" b="1" dirty="0"/>
              <a:t>)</a:t>
            </a:r>
            <a:r>
              <a:rPr lang="hu-HU" dirty="0"/>
              <a:t>, amelyek tartalmazhatnak navigációs linkeket, hirdetéseket vagy kapcsolódó bejegyzéseket.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b="1" dirty="0"/>
              <a:t>Kapcsolódó cikkek, linkek vagy idézetek</a:t>
            </a:r>
            <a:r>
              <a:rPr lang="hu-HU" dirty="0"/>
              <a:t> egy blogposzt vagy fő tartalom mellett.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b="1" dirty="0"/>
              <a:t>Lábjegyzetek, háttérinformációk</a:t>
            </a:r>
            <a:r>
              <a:rPr lang="hu-HU" dirty="0"/>
              <a:t> vagy kiegészítő magyarázatok.</a:t>
            </a:r>
          </a:p>
          <a:p>
            <a:endParaRPr lang="hu-HU" dirty="0"/>
          </a:p>
          <a:p>
            <a:pPr marL="228600" lvl="1" indent="0">
              <a:buNone/>
            </a:pPr>
            <a:endParaRPr lang="hu-HU" dirty="0"/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805072F-3133-9951-5D78-97DE180C3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33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760984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907F4-9B92-43D7-E32E-8B0CEECD4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971B5ED-D189-D83E-242D-74CFCBAC6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&lt;</a:t>
            </a:r>
            <a:r>
              <a:rPr lang="hu-HU" dirty="0" err="1"/>
              <a:t>aside</a:t>
            </a:r>
            <a:r>
              <a:rPr lang="hu-HU" dirty="0"/>
              <a:t>&gt;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AEAAAAA-AB63-2BAD-1713-8111507E4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34</a:t>
            </a:fld>
            <a:endParaRPr lang="hu-HU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6CAB112F-A03C-F746-F21B-20E7A877A260}"/>
              </a:ext>
            </a:extLst>
          </p:cNvPr>
          <p:cNvSpPr txBox="1"/>
          <p:nvPr/>
        </p:nvSpPr>
        <p:spPr>
          <a:xfrm>
            <a:off x="535008" y="1533465"/>
            <a:ext cx="4598799" cy="3847207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400" b="1" dirty="0"/>
              <a:t>Feladat:</a:t>
            </a:r>
            <a:endParaRPr lang="hu-HU" sz="2400" dirty="0"/>
          </a:p>
          <a:p>
            <a:r>
              <a:rPr lang="hu-HU" sz="2400" dirty="0"/>
              <a:t>A filmekről szóló cikkekben vannak táblázatok, amelyek a film adatait tartalmazzák. </a:t>
            </a:r>
          </a:p>
          <a:p>
            <a:endParaRPr lang="hu-HU" sz="2400" dirty="0"/>
          </a:p>
          <a:p>
            <a:r>
              <a:rPr lang="hu-HU" sz="2400" dirty="0"/>
              <a:t>Ezek nem kapcsolódónak szorosan a film szöveges leírásához. </a:t>
            </a:r>
          </a:p>
          <a:p>
            <a:endParaRPr lang="hu-HU" sz="2400" dirty="0"/>
          </a:p>
          <a:p>
            <a:r>
              <a:rPr lang="hu-HU" sz="2400" dirty="0"/>
              <a:t>Zárjuk körbe tehát ezen blokkokat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aside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800" dirty="0"/>
              <a:t> </a:t>
            </a:r>
            <a:r>
              <a:rPr lang="hu-HU" sz="2400" dirty="0"/>
              <a:t>elemekkel</a:t>
            </a:r>
            <a:r>
              <a:rPr lang="hu-HU" sz="2800" dirty="0"/>
              <a:t>!</a:t>
            </a:r>
            <a:endParaRPr lang="hu-HU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5B436ECB-D6B5-4DEF-49E6-A7D6E5C218BA}"/>
              </a:ext>
            </a:extLst>
          </p:cNvPr>
          <p:cNvSpPr txBox="1"/>
          <p:nvPr/>
        </p:nvSpPr>
        <p:spPr>
          <a:xfrm>
            <a:off x="5375920" y="1533465"/>
            <a:ext cx="6281072" cy="1938992"/>
          </a:xfrm>
          <a:prstGeom prst="rect">
            <a:avLst/>
          </a:prstGeom>
          <a:solidFill>
            <a:srgbClr val="D7DACD"/>
          </a:solidFill>
        </p:spPr>
        <p:txBody>
          <a:bodyPr wrap="square">
            <a:spAutoFit/>
          </a:bodyPr>
          <a:lstStyle/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aside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  <a:t>		…</a:t>
            </a:r>
          </a:p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&lt;/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dirty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aside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8774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A7411-38F6-C726-E2DA-D7965161F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316F574-2880-B893-D872-F9B541DE6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&lt;</a:t>
            </a:r>
            <a:r>
              <a:rPr lang="hu-HU" dirty="0" err="1"/>
              <a:t>aside</a:t>
            </a:r>
            <a:r>
              <a:rPr lang="hu-HU" dirty="0"/>
              <a:t>&gt;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0ED042E-967A-E2A1-7378-EBA84C900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35</a:t>
            </a:fld>
            <a:endParaRPr lang="hu-HU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A629D5C5-7DB1-F3C3-2491-F7D07E2D240E}"/>
              </a:ext>
            </a:extLst>
          </p:cNvPr>
          <p:cNvSpPr txBox="1"/>
          <p:nvPr/>
        </p:nvSpPr>
        <p:spPr>
          <a:xfrm>
            <a:off x="535008" y="1533465"/>
            <a:ext cx="4598799" cy="2739211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400" b="1" dirty="0"/>
              <a:t>Feladat:</a:t>
            </a:r>
            <a:endParaRPr lang="hu-HU" sz="2400" dirty="0"/>
          </a:p>
          <a:p>
            <a:r>
              <a:rPr lang="hu-HU" sz="2400" dirty="0"/>
              <a:t>A lap alján megadott források szintén járulékos információk, amelyek a teljes lapra vonatkoznak. </a:t>
            </a:r>
          </a:p>
          <a:p>
            <a:endParaRPr lang="hu-HU" sz="2400" dirty="0"/>
          </a:p>
          <a:p>
            <a:r>
              <a:rPr lang="hu-HU" sz="2400" dirty="0"/>
              <a:t>Zárjuk körbe ezt a blokkot is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aside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800" dirty="0"/>
              <a:t> </a:t>
            </a:r>
            <a:r>
              <a:rPr lang="hu-HU" sz="2400" dirty="0"/>
              <a:t>elemmel</a:t>
            </a:r>
            <a:r>
              <a:rPr lang="hu-HU" sz="2800" dirty="0"/>
              <a:t>!</a:t>
            </a:r>
            <a:endParaRPr lang="hu-HU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C73668E0-D68A-373D-BE75-20BE44DD6BF7}"/>
              </a:ext>
            </a:extLst>
          </p:cNvPr>
          <p:cNvSpPr txBox="1"/>
          <p:nvPr/>
        </p:nvSpPr>
        <p:spPr>
          <a:xfrm>
            <a:off x="5375920" y="1533465"/>
            <a:ext cx="6281072" cy="2308324"/>
          </a:xfrm>
          <a:prstGeom prst="rect">
            <a:avLst/>
          </a:prstGeom>
          <a:solidFill>
            <a:srgbClr val="D7DACD"/>
          </a:solidFill>
        </p:spPr>
        <p:txBody>
          <a:bodyPr wrap="square">
            <a:spAutoFit/>
          </a:bodyPr>
          <a:lstStyle/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aside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Források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  <a:t>		…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 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aside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057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3CFDA04-3824-49CF-9429-7050B0487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83" y="188640"/>
            <a:ext cx="7652881" cy="1188720"/>
          </a:xfrm>
        </p:spPr>
        <p:txBody>
          <a:bodyPr/>
          <a:lstStyle/>
          <a:p>
            <a:pPr algn="l"/>
            <a:r>
              <a:rPr lang="hu-HU" dirty="0"/>
              <a:t>&lt;ADDRESS&gt; avagy Mi a címed?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4EF4153-B7A9-4713-8304-5C629BA04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36</a:t>
            </a:fld>
            <a:endParaRPr lang="hu-HU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B78F1AE-54D6-3CD0-82AB-41722311BE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326"/>
          <a:stretch/>
        </p:blipFill>
        <p:spPr bwMode="auto">
          <a:xfrm>
            <a:off x="609645" y="1556792"/>
            <a:ext cx="3812867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1A92CDB6-9473-375B-F959-F454F37365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50"/>
          <a:stretch/>
        </p:blipFill>
        <p:spPr bwMode="auto">
          <a:xfrm>
            <a:off x="8244790" y="188639"/>
            <a:ext cx="3337564" cy="568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F6E6B12A-EDDB-B2F0-7D8C-B41C0BE5A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86" r="5701" b="42650"/>
          <a:stretch/>
        </p:blipFill>
        <p:spPr bwMode="auto">
          <a:xfrm>
            <a:off x="4515758" y="1556792"/>
            <a:ext cx="3651755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54346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05AB2-A814-1460-CF5A-58A82BECD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ACF3F06-7564-F660-F78B-1846FC9E6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&lt;</a:t>
            </a:r>
            <a:r>
              <a:rPr lang="hu-HU" dirty="0" err="1"/>
              <a:t>address</a:t>
            </a:r>
            <a:r>
              <a:rPr lang="hu-HU" dirty="0"/>
              <a:t>&gt;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F73A472-37F0-59E6-038E-358C59EF5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Az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hu-HU" dirty="0"/>
              <a:t>egy személy vagy személyek vagy egy szervezet kapcsolatfelvételi adatait tartalmazza.</a:t>
            </a:r>
          </a:p>
          <a:p>
            <a:r>
              <a:rPr lang="hu-HU" dirty="0"/>
              <a:t>Bármilyen típusú kapcsolatfelvételi információt tartalmazhat, például fizikai címet, URL-t, e-mail-címet, telefonszámot, földrajzi koordinátákat és így tovább.</a:t>
            </a:r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4288770-752A-2B0C-08D7-C03330E7D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37</a:t>
            </a:fld>
            <a:endParaRPr lang="hu-HU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A2D2F54-B147-6022-7BEF-D0BA6F9D356A}"/>
              </a:ext>
            </a:extLst>
          </p:cNvPr>
          <p:cNvSpPr txBox="1"/>
          <p:nvPr/>
        </p:nvSpPr>
        <p:spPr>
          <a:xfrm>
            <a:off x="767408" y="4083456"/>
            <a:ext cx="4598799" cy="1877437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Feladat:</a:t>
            </a:r>
            <a:endParaRPr lang="hu-HU" sz="2800" dirty="0"/>
          </a:p>
          <a:p>
            <a:r>
              <a:rPr lang="hu-HU" sz="2800" dirty="0"/>
              <a:t>A láblécben található kontakt információt zárjuk körbe 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3200" dirty="0"/>
              <a:t> </a:t>
            </a:r>
            <a:r>
              <a:rPr lang="hu-HU" sz="2800" dirty="0"/>
              <a:t>elemmel</a:t>
            </a:r>
            <a:r>
              <a:rPr lang="hu-HU" sz="3200" dirty="0"/>
              <a:t>!</a:t>
            </a:r>
            <a:endParaRPr lang="hu-HU" sz="2000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9BA333CE-A236-81CE-C9FF-1158CCE0F492}"/>
              </a:ext>
            </a:extLst>
          </p:cNvPr>
          <p:cNvSpPr txBox="1"/>
          <p:nvPr/>
        </p:nvSpPr>
        <p:spPr>
          <a:xfrm>
            <a:off x="5447928" y="4083456"/>
            <a:ext cx="6281072" cy="2669000"/>
          </a:xfrm>
          <a:prstGeom prst="rect">
            <a:avLst/>
          </a:prstGeom>
          <a:solidFill>
            <a:srgbClr val="D7DACD"/>
          </a:solidFill>
        </p:spPr>
        <p:txBody>
          <a:bodyPr wrap="square">
            <a:spAutoFit/>
          </a:bodyPr>
          <a:lstStyle/>
          <a:p>
            <a:pPr>
              <a:lnSpc>
                <a:spcPts val="4050"/>
              </a:lnSpc>
            </a:pP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4050"/>
              </a:lnSpc>
            </a:pP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4050"/>
              </a:lnSpc>
            </a:pP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Készítette: …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4050"/>
              </a:lnSpc>
            </a:pP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4050"/>
              </a:lnSpc>
            </a:pP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4775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Űrlapok </a:t>
            </a:r>
            <a:r>
              <a:rPr lang="hu-HU" i="1" dirty="0"/>
              <a:t>(</a:t>
            </a:r>
            <a:r>
              <a:rPr lang="hu-HU" i="1" dirty="0" err="1"/>
              <a:t>forms</a:t>
            </a:r>
            <a:r>
              <a:rPr lang="hu-HU" i="1" dirty="0"/>
              <a:t>)</a:t>
            </a:r>
            <a:r>
              <a:rPr lang="hu-HU" dirty="0"/>
              <a:t> készítése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Lehessen új filmre javaslatot tenni!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38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901708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0EAA207D-441C-47F5-9EA1-291159989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&lt;</a:t>
            </a:r>
            <a:r>
              <a:rPr lang="hu-HU" dirty="0" err="1"/>
              <a:t>Meter</a:t>
            </a:r>
            <a:r>
              <a:rPr lang="hu-HU" dirty="0"/>
              <a:t>&gt;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0276C07E-17A4-40B1-8FAC-E2C39D150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meter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hu-HU" dirty="0"/>
              <a:t>tag valamilyen mérési eredmény kijelzésére szolgáló elem. Egy ismert tartományon belüli skalár érték megmutatására lehet alkalmas.</a:t>
            </a:r>
          </a:p>
          <a:p>
            <a:endParaRPr lang="hu-HU" dirty="0"/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EA5B517-AD21-4E72-9416-8D68A4675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39</a:t>
            </a:fld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17F829A0-50DF-4BCE-8DF3-2027D3AFB346}"/>
              </a:ext>
            </a:extLst>
          </p:cNvPr>
          <p:cNvSpPr/>
          <p:nvPr/>
        </p:nvSpPr>
        <p:spPr>
          <a:xfrm>
            <a:off x="695400" y="2782669"/>
            <a:ext cx="10801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meter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"5"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low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high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"7"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optimum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"8"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"0"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"10"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Jelszó erőssége 10 fokú skálán 7-es.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meter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CD243DFB-E1E9-5936-E757-C97F5F90139E}"/>
              </a:ext>
            </a:extLst>
          </p:cNvPr>
          <p:cNvSpPr txBox="1"/>
          <p:nvPr/>
        </p:nvSpPr>
        <p:spPr>
          <a:xfrm>
            <a:off x="801766" y="4361036"/>
            <a:ext cx="7776864" cy="2308324"/>
          </a:xfrm>
          <a:prstGeom prst="rect">
            <a:avLst/>
          </a:prstGeom>
          <a:solidFill>
            <a:srgbClr val="D7DACD"/>
          </a:solidFill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sz="2400" b="1" dirty="0" err="1">
                <a:latin typeface="Consolas" panose="020B0609020204030204" pitchFamily="49" charset="0"/>
              </a:rPr>
              <a:t>value</a:t>
            </a:r>
            <a:r>
              <a:rPr lang="hu-HU" sz="2000" b="1" dirty="0"/>
              <a:t>			</a:t>
            </a:r>
            <a:r>
              <a:rPr lang="hu-HU" sz="2400" b="0" i="0" dirty="0">
                <a:solidFill>
                  <a:srgbClr val="000000"/>
                </a:solidFill>
                <a:effectLst/>
              </a:rPr>
              <a:t>az aktuális érték beállítására szolgál.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sz="24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hu-HU" sz="2400" b="1" i="0" dirty="0">
                <a:solidFill>
                  <a:srgbClr val="000000"/>
                </a:solidFill>
                <a:effectLst/>
              </a:rPr>
              <a:t>	</a:t>
            </a:r>
            <a:r>
              <a:rPr lang="hu-HU" sz="2400" b="0" i="0" dirty="0">
                <a:solidFill>
                  <a:srgbClr val="000000"/>
                </a:solidFill>
                <a:effectLst/>
              </a:rPr>
              <a:t>			az intervallum minimum értéke.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sz="2400" b="1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hu-HU" sz="2400" b="0" i="0" dirty="0">
                <a:solidFill>
                  <a:srgbClr val="000000"/>
                </a:solidFill>
                <a:effectLst/>
              </a:rPr>
              <a:t> 			az intervallum maximum értéke.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sz="2400" b="1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low</a:t>
            </a:r>
            <a:r>
              <a:rPr lang="hu-HU" sz="2400" dirty="0">
                <a:solidFill>
                  <a:srgbClr val="000000"/>
                </a:solidFill>
              </a:rPr>
              <a:t>	</a:t>
            </a:r>
            <a:r>
              <a:rPr lang="hu-HU" sz="2400" b="0" i="0" dirty="0">
                <a:solidFill>
                  <a:srgbClr val="000000"/>
                </a:solidFill>
                <a:effectLst/>
              </a:rPr>
              <a:t>			az alacsony tartomány megadására szolgál.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sz="2400" b="1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high</a:t>
            </a:r>
            <a:r>
              <a:rPr lang="hu-HU" sz="2400" b="0" i="0" dirty="0">
                <a:solidFill>
                  <a:srgbClr val="000000"/>
                </a:solidFill>
                <a:effectLst/>
              </a:rPr>
              <a:t>			a magas tartomány megadására szolgál.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sz="24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optimum</a:t>
            </a:r>
            <a:r>
              <a:rPr lang="hu-HU" sz="2400" b="0" i="0" dirty="0">
                <a:solidFill>
                  <a:srgbClr val="000000"/>
                </a:solidFill>
                <a:effectLst/>
              </a:rPr>
              <a:t> 		az optimális tartományt adhatjuk meg.</a:t>
            </a:r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37ADB866-6FD8-C5E9-6E41-BC6D616C7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766" y="4215633"/>
            <a:ext cx="2958349" cy="830997"/>
          </a:xfrm>
          <a:prstGeom prst="rect">
            <a:avLst/>
          </a:prstGeom>
        </p:spPr>
      </p:pic>
      <p:sp>
        <p:nvSpPr>
          <p:cNvPr id="16" name="Felirat: vonal 15">
            <a:extLst>
              <a:ext uri="{FF2B5EF4-FFF2-40B4-BE49-F238E27FC236}">
                <a16:creationId xmlns:a16="http://schemas.microsoft.com/office/drawing/2014/main" id="{E2AB771D-642F-605D-FA11-B8A21F42EE05}"/>
              </a:ext>
            </a:extLst>
          </p:cNvPr>
          <p:cNvSpPr/>
          <p:nvPr/>
        </p:nvSpPr>
        <p:spPr>
          <a:xfrm>
            <a:off x="1699698" y="3680219"/>
            <a:ext cx="10084933" cy="535414"/>
          </a:xfrm>
          <a:prstGeom prst="borderCallout1">
            <a:avLst>
              <a:gd name="adj1" fmla="val 49186"/>
              <a:gd name="adj2" fmla="val -999"/>
              <a:gd name="adj3" fmla="val -4173"/>
              <a:gd name="adj4" fmla="val -3372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dirty="0"/>
              <a:t>A </a:t>
            </a:r>
            <a:r>
              <a:rPr lang="hu-HU" dirty="0">
                <a:latin typeface="Consolas" panose="020B0609020204030204" pitchFamily="49" charset="0"/>
              </a:rPr>
              <a:t>&lt;</a:t>
            </a:r>
            <a:r>
              <a:rPr lang="hu-HU" dirty="0" err="1">
                <a:latin typeface="Consolas" panose="020B0609020204030204" pitchFamily="49" charset="0"/>
              </a:rPr>
              <a:t>meter</a:t>
            </a:r>
            <a:r>
              <a:rPr lang="hu-HU" dirty="0">
                <a:latin typeface="Consolas" panose="020B0609020204030204" pitchFamily="49" charset="0"/>
              </a:rPr>
              <a:t>&gt;</a:t>
            </a:r>
            <a:r>
              <a:rPr lang="hu-HU" dirty="0"/>
              <a:t> és </a:t>
            </a:r>
            <a:r>
              <a:rPr lang="hu-HU" dirty="0">
                <a:latin typeface="Consolas" panose="020B0609020204030204" pitchFamily="49" charset="0"/>
              </a:rPr>
              <a:t>&lt;/</a:t>
            </a:r>
            <a:r>
              <a:rPr lang="hu-HU" dirty="0" err="1">
                <a:latin typeface="Consolas" panose="020B0609020204030204" pitchFamily="49" charset="0"/>
              </a:rPr>
              <a:t>meter</a:t>
            </a:r>
            <a:r>
              <a:rPr lang="hu-HU" dirty="0">
                <a:latin typeface="Consolas" panose="020B0609020204030204" pitchFamily="49" charset="0"/>
              </a:rPr>
              <a:t>&gt;  </a:t>
            </a:r>
            <a:r>
              <a:rPr lang="hu-HU" dirty="0"/>
              <a:t>közti szöveg nem jelenik meg a grafikus böngészőben. Kisegítő technológiák (pl. képernyőolvasó) használják.</a:t>
            </a:r>
          </a:p>
        </p:txBody>
      </p:sp>
    </p:spTree>
    <p:extLst>
      <p:ext uri="{BB962C8B-B14F-4D97-AF65-F5344CB8AC3E}">
        <p14:creationId xmlns:p14="http://schemas.microsoft.com/office/powerpoint/2010/main" val="1964112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4FE19F0-232C-DEC9-5518-7FD1D53D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Alapcsomag letöltése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C5D90A3-98B5-1FBC-9E29-78C60AAACF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Ismerkedés a tartalommal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89542B5-A876-2877-E316-FF8480DCC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084568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7FBD1-1D64-C186-6EEC-3F96EF2EB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A198A8C1-4218-1077-F25A-408BDC18E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&lt;</a:t>
            </a:r>
            <a:r>
              <a:rPr lang="hu-HU" dirty="0" err="1"/>
              <a:t>Meter</a:t>
            </a:r>
            <a:r>
              <a:rPr lang="hu-HU" dirty="0"/>
              <a:t>&gt;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0F8154D7-7A80-7728-D0F6-169DC16AA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meter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hu-HU" dirty="0"/>
              <a:t>tag valamilyen mérési eredmény kijelzésére szolgáló elem. Egy ismert tartományon belüli skalár érték megmutatására lehet alkalmas.</a:t>
            </a:r>
          </a:p>
          <a:p>
            <a:endParaRPr lang="hu-HU" dirty="0"/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63DAF21-613D-A2C9-63F1-B851A3152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40</a:t>
            </a:fld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16C1521F-04C9-F053-977C-685AF2BC2C74}"/>
              </a:ext>
            </a:extLst>
          </p:cNvPr>
          <p:cNvSpPr txBox="1"/>
          <p:nvPr/>
        </p:nvSpPr>
        <p:spPr>
          <a:xfrm>
            <a:off x="829422" y="2924944"/>
            <a:ext cx="4598799" cy="1200329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400" b="1" dirty="0"/>
              <a:t>Feladat:</a:t>
            </a:r>
            <a:endParaRPr lang="hu-HU" sz="2400" dirty="0"/>
          </a:p>
          <a:p>
            <a:r>
              <a:rPr lang="hu-HU" sz="2400" dirty="0"/>
              <a:t>Az IMDB pontszámokat helyezzük el ebben az űrlapelemben!</a:t>
            </a: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D0440F58-8108-BCEB-4E36-A0F1F2C2F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254" y="4325058"/>
            <a:ext cx="4598799" cy="540010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93960EC6-F841-A6C4-2C1D-4D2C806C6343}"/>
              </a:ext>
            </a:extLst>
          </p:cNvPr>
          <p:cNvSpPr txBox="1"/>
          <p:nvPr/>
        </p:nvSpPr>
        <p:spPr>
          <a:xfrm>
            <a:off x="5807968" y="2924944"/>
            <a:ext cx="5760640" cy="2143215"/>
          </a:xfrm>
          <a:prstGeom prst="rect">
            <a:avLst/>
          </a:prstGeom>
          <a:solidFill>
            <a:srgbClr val="D7DACD"/>
          </a:solidFill>
        </p:spPr>
        <p:txBody>
          <a:bodyPr wrap="square">
            <a:spAutoFit/>
          </a:bodyPr>
          <a:lstStyle/>
          <a:p>
            <a:pPr>
              <a:lnSpc>
                <a:spcPts val="4050"/>
              </a:lnSpc>
            </a:pP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</a:b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meter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"10"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"0"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"7.7"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7,7/10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meter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7,7/10</a:t>
            </a:r>
            <a:b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Beszédbuborék: négyszög 2">
            <a:extLst>
              <a:ext uri="{FF2B5EF4-FFF2-40B4-BE49-F238E27FC236}">
                <a16:creationId xmlns:a16="http://schemas.microsoft.com/office/drawing/2014/main" id="{52C0E2D1-7F82-48DA-3568-F978A8377385}"/>
              </a:ext>
            </a:extLst>
          </p:cNvPr>
          <p:cNvSpPr/>
          <p:nvPr/>
        </p:nvSpPr>
        <p:spPr>
          <a:xfrm>
            <a:off x="7248128" y="5589240"/>
            <a:ext cx="1656184" cy="864096"/>
          </a:xfrm>
          <a:prstGeom prst="wedgeRectCallout">
            <a:avLst>
              <a:gd name="adj1" fmla="val 20541"/>
              <a:gd name="adj2" fmla="val -163812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Nem jelenik meg a böngészőben</a:t>
            </a:r>
          </a:p>
        </p:txBody>
      </p:sp>
      <p:sp>
        <p:nvSpPr>
          <p:cNvPr id="7" name="Beszédbuborék: négyszög 6">
            <a:extLst>
              <a:ext uri="{FF2B5EF4-FFF2-40B4-BE49-F238E27FC236}">
                <a16:creationId xmlns:a16="http://schemas.microsoft.com/office/drawing/2014/main" id="{A689FF2B-4678-16B6-CC08-062384E7B2D8}"/>
              </a:ext>
            </a:extLst>
          </p:cNvPr>
          <p:cNvSpPr/>
          <p:nvPr/>
        </p:nvSpPr>
        <p:spPr>
          <a:xfrm>
            <a:off x="9120336" y="5589240"/>
            <a:ext cx="1656184" cy="864096"/>
          </a:xfrm>
          <a:prstGeom prst="wedgeRectCallout">
            <a:avLst>
              <a:gd name="adj1" fmla="val 47873"/>
              <a:gd name="adj2" fmla="val -176385"/>
            </a:avLst>
          </a:prstGeom>
          <a:solidFill>
            <a:srgbClr val="0066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Megjelenik a böngészőben</a:t>
            </a:r>
          </a:p>
        </p:txBody>
      </p:sp>
    </p:spTree>
    <p:extLst>
      <p:ext uri="{BB962C8B-B14F-4D97-AF65-F5344CB8AC3E}">
        <p14:creationId xmlns:p14="http://schemas.microsoft.com/office/powerpoint/2010/main" val="21831744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742F723-9FFA-4C9E-8D6A-E383710D0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</a:t>
            </a: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B4EE93C0-654E-4379-8889-914B4C09E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hu-HU" sz="2800" dirty="0"/>
              <a:t>Készítsük el közösen az alábbi űrlapot! (urlap.html)</a:t>
            </a:r>
          </a:p>
          <a:p>
            <a:endParaRPr lang="hu-HU" sz="2800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9ADCDBD-C65F-4840-AA4D-846DF8E14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41</a:t>
            </a:fld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43CCBC5-5C75-1386-33FE-6CE305A9B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992" y="0"/>
            <a:ext cx="598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323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FD294-14E2-B9A0-3E9B-73AE008BA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E321FAB-7DB7-FA58-3075-A9139962A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64" y="415295"/>
            <a:ext cx="5140664" cy="1141497"/>
          </a:xfrm>
        </p:spPr>
        <p:txBody>
          <a:bodyPr/>
          <a:lstStyle/>
          <a:p>
            <a:pPr algn="l"/>
            <a:r>
              <a:rPr lang="hu-HU" dirty="0"/>
              <a:t>Űrlap beillesztése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CC60DA2-1D7C-6481-C1E0-7D3B1A322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7968" y="415297"/>
            <a:ext cx="6264696" cy="25816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800" dirty="0"/>
              <a:t> űrlap beszúrása</a:t>
            </a:r>
          </a:p>
          <a:p>
            <a:pPr lvl="1"/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hu-HU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hu-HU" sz="2400" dirty="0"/>
              <a:t>Az űrlap elküldésekor végre-</a:t>
            </a:r>
            <a:br>
              <a:rPr lang="hu-HU" sz="2400" dirty="0"/>
            </a:br>
            <a:r>
              <a:rPr lang="hu-HU" sz="2400" dirty="0"/>
              <a:t>                hajtandó feladat, amelyet egy URI </a:t>
            </a:r>
            <a:br>
              <a:rPr lang="hu-HU" sz="2400" dirty="0"/>
            </a:br>
            <a:r>
              <a:rPr lang="hu-HU" sz="2400" dirty="0"/>
              <a:t>                segítségével adhatunk meg</a:t>
            </a:r>
          </a:p>
          <a:p>
            <a:pPr lvl="1"/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hu-HU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hu-HU" sz="2400" dirty="0"/>
              <a:t>milyen metódust használunk? </a:t>
            </a:r>
            <a:br>
              <a:rPr lang="hu-HU" sz="2400" dirty="0"/>
            </a:br>
            <a:r>
              <a:rPr lang="hu-HU" sz="2400" dirty="0"/>
              <a:t>                (</a:t>
            </a:r>
            <a:r>
              <a:rPr lang="hu-HU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hu-HU" sz="2400" dirty="0"/>
              <a:t> | 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hu-HU" sz="2400" dirty="0"/>
              <a:t>)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78773684-3C27-1334-F7A9-CA2DF5D521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4246" y="1972087"/>
            <a:ext cx="4387457" cy="520809"/>
          </a:xfrm>
        </p:spPr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6EE3201-F93B-B4EE-1143-BCB03525A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42</a:t>
            </a:fld>
            <a:endParaRPr lang="hu-HU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342F1C2-1631-EE15-B004-1A5162524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502" y="3492755"/>
            <a:ext cx="11674162" cy="2464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4050"/>
              </a:lnSpc>
            </a:pPr>
            <a:r>
              <a:rPr lang="hu-HU" sz="2800" dirty="0"/>
              <a:t>Példa:</a:t>
            </a:r>
          </a:p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"/login"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"Felhasználónév"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"Jelszó"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submit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"Bejelentkezés"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7EDE3AF4-EE01-40FE-F428-0BAE0B82F312}"/>
              </a:ext>
            </a:extLst>
          </p:cNvPr>
          <p:cNvSpPr txBox="1"/>
          <p:nvPr/>
        </p:nvSpPr>
        <p:spPr>
          <a:xfrm>
            <a:off x="354310" y="1772816"/>
            <a:ext cx="5093618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hu-HU" sz="2800" dirty="0"/>
              <a:t>Minden űrlapelemet a 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800" dirty="0"/>
              <a:t> és 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800" dirty="0"/>
              <a:t> elemek között fogunk elhelyezni.</a:t>
            </a:r>
          </a:p>
        </p:txBody>
      </p:sp>
    </p:spTree>
    <p:extLst>
      <p:ext uri="{BB962C8B-B14F-4D97-AF65-F5344CB8AC3E}">
        <p14:creationId xmlns:p14="http://schemas.microsoft.com/office/powerpoint/2010/main" val="33861578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22C5E-6071-D603-9AB1-5B991CB49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272F2DC-7DA3-ADBD-0A80-CF3F3B5C6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Get</a:t>
            </a:r>
            <a:r>
              <a:rPr lang="hu-HU" dirty="0"/>
              <a:t> vagy post?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D82B0A3-E1D3-2C8A-5AC8-A655BB2763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9755" y="1556792"/>
            <a:ext cx="5576244" cy="5256584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hu-HU" sz="3300" b="1" dirty="0"/>
              <a:t>🔹 GET metódus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br>
              <a:rPr lang="hu-HU" dirty="0"/>
            </a:br>
            <a:r>
              <a:rPr lang="hu-HU" dirty="0"/>
              <a:t>✅ Ha az adatokat </a:t>
            </a:r>
            <a:r>
              <a:rPr lang="hu-HU" b="1" dirty="0"/>
              <a:t>a URL-ben szeretnéd látni</a:t>
            </a:r>
            <a:r>
              <a:rPr lang="hu-HU" dirty="0"/>
              <a:t> (pl. keresések, szűrési feltételek).</a:t>
            </a:r>
            <a:br>
              <a:rPr lang="hu-HU" dirty="0"/>
            </a:br>
            <a:r>
              <a:rPr lang="hu-HU" dirty="0"/>
              <a:t>✅ Ha az adatok nem érzékenyek (pl. keresési kifejezések, lapozásra vonatkozó paraméterek).</a:t>
            </a:r>
            <a:br>
              <a:rPr lang="hu-HU" dirty="0"/>
            </a:br>
            <a:r>
              <a:rPr lang="hu-HU" dirty="0"/>
              <a:t>✅ Ha az adatokat </a:t>
            </a:r>
            <a:r>
              <a:rPr lang="hu-HU" dirty="0" err="1"/>
              <a:t>könyvjelzőzni</a:t>
            </a:r>
            <a:r>
              <a:rPr lang="hu-HU" dirty="0"/>
              <a:t> vagy megosztani szeretnéd.</a:t>
            </a:r>
            <a:br>
              <a:rPr lang="hu-HU" dirty="0"/>
            </a:br>
            <a:endParaRPr lang="hu-HU" dirty="0"/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hu-HU" b="1" dirty="0"/>
              <a:t>Hogyan működik?</a:t>
            </a:r>
          </a:p>
          <a:p>
            <a:pPr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dirty="0"/>
              <a:t>Az űrlap adatait </a:t>
            </a:r>
            <a:r>
              <a:rPr lang="hu-HU" b="1" dirty="0"/>
              <a:t>a URL-ben kérdőjeles paraméterként továbbítja</a:t>
            </a:r>
            <a:r>
              <a:rPr lang="hu-HU" dirty="0"/>
              <a:t>. </a:t>
            </a:r>
          </a:p>
          <a:p>
            <a:pPr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dirty="0"/>
              <a:t>pl. Google keresés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EE5E5515-2199-0284-2B46-0C3CC09B5B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0691" y="1556792"/>
            <a:ext cx="5326301" cy="5256584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hu-HU" sz="3300" b="1" dirty="0"/>
              <a:t>🔹 POST metódus</a:t>
            </a:r>
            <a:br>
              <a:rPr lang="hu-HU" sz="3300" b="1" dirty="0"/>
            </a:br>
            <a:br>
              <a:rPr lang="hu-HU" dirty="0"/>
            </a:br>
            <a:r>
              <a:rPr lang="hu-HU" dirty="0"/>
              <a:t>✅ Ha </a:t>
            </a:r>
            <a:r>
              <a:rPr lang="hu-HU" b="1" dirty="0"/>
              <a:t>érzékeny adatokat</a:t>
            </a:r>
            <a:r>
              <a:rPr lang="hu-HU" dirty="0"/>
              <a:t> küldesz </a:t>
            </a:r>
            <a:br>
              <a:rPr lang="hu-HU" dirty="0"/>
            </a:br>
            <a:r>
              <a:rPr lang="hu-HU" dirty="0"/>
              <a:t>(pl. bejelentkezési adatok, jelszavak).</a:t>
            </a:r>
            <a:br>
              <a:rPr lang="hu-HU" dirty="0"/>
            </a:br>
            <a:r>
              <a:rPr lang="hu-HU" dirty="0"/>
              <a:t>✅ Ha </a:t>
            </a:r>
            <a:r>
              <a:rPr lang="hu-HU" b="1" dirty="0"/>
              <a:t>nagyobb mennyiségű adatot</a:t>
            </a:r>
            <a:r>
              <a:rPr lang="hu-HU" dirty="0"/>
              <a:t> kell elküldeni (pl. fájlfeltöltés, űrlapok).</a:t>
            </a:r>
            <a:br>
              <a:rPr lang="hu-HU" dirty="0"/>
            </a:br>
            <a:r>
              <a:rPr lang="hu-HU" dirty="0"/>
              <a:t>✅ Ha az adatok nem maradhatnak láthatóak a URL-ben.</a:t>
            </a:r>
            <a:br>
              <a:rPr lang="hu-HU" dirty="0"/>
            </a:br>
            <a:endParaRPr lang="hu-HU" dirty="0"/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hu-HU" b="1" dirty="0"/>
              <a:t>Hogyan működik?</a:t>
            </a:r>
          </a:p>
          <a:p>
            <a:pPr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dirty="0"/>
              <a:t>Az űrlap adatait </a:t>
            </a:r>
            <a:r>
              <a:rPr lang="hu-HU" b="1" dirty="0"/>
              <a:t>a HTTP üzenet törzsébe</a:t>
            </a:r>
            <a:r>
              <a:rPr lang="hu-HU" dirty="0"/>
              <a:t> küldi, nem a URL-be.</a:t>
            </a:r>
          </a:p>
          <a:p>
            <a:pPr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dirty="0"/>
              <a:t>pl. regisztráció egy weboldalra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D5B517F1-7FE6-A889-E0C0-3581B6806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4749F4-E7BF-4B36-9C71-4835EAE0A424}" type="slidenum">
              <a:rPr lang="hu-HU" smtClean="0"/>
              <a:pPr>
                <a:defRPr/>
              </a:pPr>
              <a:t>43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162270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209CF3A-95E6-1AC4-E5ED-24F014217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Get</a:t>
            </a:r>
            <a:r>
              <a:rPr lang="hu-HU" dirty="0"/>
              <a:t> vagy post?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66E5EF0-3BAA-3A43-5A82-E4A0A533E4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2392" y="4149080"/>
            <a:ext cx="5576244" cy="100811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hu-HU" sz="3300" b="1" dirty="0"/>
              <a:t>🔹 GET metódus</a:t>
            </a:r>
            <a:endParaRPr lang="hu-HU" dirty="0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0D421CD2-BF81-ED45-B6A8-30DDA85423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755" y="1602309"/>
            <a:ext cx="5326301" cy="701796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hu-HU" sz="3300" b="1" dirty="0"/>
              <a:t>🔹 POST metódus</a:t>
            </a:r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D44A92FD-C32B-AFFB-F398-F75D33821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4749F4-E7BF-4B36-9C71-4835EAE0A424}" type="slidenum">
              <a:rPr lang="hu-HU" smtClean="0"/>
              <a:pPr>
                <a:defRPr/>
              </a:pPr>
              <a:t>44</a:t>
            </a:fld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500A3059-1C12-ACBD-9203-87EFAC565A37}"/>
              </a:ext>
            </a:extLst>
          </p:cNvPr>
          <p:cNvSpPr txBox="1"/>
          <p:nvPr/>
        </p:nvSpPr>
        <p:spPr>
          <a:xfrm>
            <a:off x="542392" y="2334458"/>
            <a:ext cx="933083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"/login"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1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hu-HU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"Felhasználónév"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"Jelszó"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submit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"Bejelentkezés"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1AF04E88-9397-51D0-4128-9361F91E236B}"/>
              </a:ext>
            </a:extLst>
          </p:cNvPr>
          <p:cNvSpPr txBox="1"/>
          <p:nvPr/>
        </p:nvSpPr>
        <p:spPr>
          <a:xfrm>
            <a:off x="603686" y="4894321"/>
            <a:ext cx="8613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hu-H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search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1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hu-HU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1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hu-HU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"q"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"Keresés..."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Keresés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658F5045-5C66-78CB-98D5-4E38D2E1F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6107021"/>
            <a:ext cx="6402604" cy="692630"/>
          </a:xfrm>
          <a:prstGeom prst="rect">
            <a:avLst/>
          </a:prstGeom>
        </p:spPr>
      </p:pic>
      <p:sp>
        <p:nvSpPr>
          <p:cNvPr id="12" name="Beszédbuborék: négyszög 11">
            <a:extLst>
              <a:ext uri="{FF2B5EF4-FFF2-40B4-BE49-F238E27FC236}">
                <a16:creationId xmlns:a16="http://schemas.microsoft.com/office/drawing/2014/main" id="{11BA1E54-1855-EF1C-3C10-B53FC9953715}"/>
              </a:ext>
            </a:extLst>
          </p:cNvPr>
          <p:cNvSpPr/>
          <p:nvPr/>
        </p:nvSpPr>
        <p:spPr>
          <a:xfrm>
            <a:off x="8544272" y="5844128"/>
            <a:ext cx="2536656" cy="792088"/>
          </a:xfrm>
          <a:prstGeom prst="wedgeRectCallout">
            <a:avLst>
              <a:gd name="adj1" fmla="val -105979"/>
              <a:gd name="adj2" fmla="val 28211"/>
            </a:avLst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Látszik a megadott paraméter az URL-ben</a:t>
            </a:r>
          </a:p>
        </p:txBody>
      </p:sp>
    </p:spTree>
    <p:extLst>
      <p:ext uri="{BB962C8B-B14F-4D97-AF65-F5344CB8AC3E}">
        <p14:creationId xmlns:p14="http://schemas.microsoft.com/office/powerpoint/2010/main" val="37890906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12E78A0-A180-5E42-B652-5948E307B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n-NO" dirty="0"/>
              <a:t>Mikor GET és mikor POST?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678AFBB-1B8C-426F-6C4C-59C00C9BF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45</a:t>
            </a:fld>
            <a:endParaRPr lang="hu-HU"/>
          </a:p>
        </p:txBody>
      </p:sp>
      <p:graphicFrame>
        <p:nvGraphicFramePr>
          <p:cNvPr id="13" name="Táblázat 12">
            <a:extLst>
              <a:ext uri="{FF2B5EF4-FFF2-40B4-BE49-F238E27FC236}">
                <a16:creationId xmlns:a16="http://schemas.microsoft.com/office/drawing/2014/main" id="{7035F30F-FFDA-BD2E-E062-F4D2B9C27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909465"/>
              </p:ext>
            </p:extLst>
          </p:nvPr>
        </p:nvGraphicFramePr>
        <p:xfrm>
          <a:off x="527382" y="1772816"/>
          <a:ext cx="11185241" cy="3657600"/>
        </p:xfrm>
        <a:graphic>
          <a:graphicData uri="http://schemas.openxmlformats.org/drawingml/2006/table">
            <a:tbl>
              <a:tblPr firstRow="1">
                <a:tableStyleId>{17292A2E-F333-43FB-9621-5CBBE7FDCDCB}</a:tableStyleId>
              </a:tblPr>
              <a:tblGrid>
                <a:gridCol w="7512834">
                  <a:extLst>
                    <a:ext uri="{9D8B030D-6E8A-4147-A177-3AD203B41FA5}">
                      <a16:colId xmlns:a16="http://schemas.microsoft.com/office/drawing/2014/main" val="3537805526"/>
                    </a:ext>
                  </a:extLst>
                </a:gridCol>
                <a:gridCol w="3672407">
                  <a:extLst>
                    <a:ext uri="{9D8B030D-6E8A-4147-A177-3AD203B41FA5}">
                      <a16:colId xmlns:a16="http://schemas.microsoft.com/office/drawing/2014/main" val="13620419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hu-HU" sz="2400" b="1" dirty="0"/>
                        <a:t>Ha...</a:t>
                      </a:r>
                      <a:endParaRPr lang="hu-H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u-HU" sz="2400" b="1" dirty="0"/>
                        <a:t>Ezt használd</a:t>
                      </a:r>
                      <a:endParaRPr lang="hu-HU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4927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hu-HU" sz="2400" dirty="0"/>
                        <a:t>Keresési kifejezést küldesz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u-HU" sz="2400"/>
                        <a:t>GET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428047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hu-HU" sz="2400"/>
                        <a:t>Nem érzékeny adatokat küldesz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u-HU" sz="2400"/>
                        <a:t>GET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7381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hu-HU" sz="2400"/>
                        <a:t>Az adatok URL-ben megoszthatók kell, hogy legyenek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u-HU" sz="2400" dirty="0"/>
                        <a:t>GET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790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hu-HU" sz="2400"/>
                        <a:t>Bejelentkezést, regisztrációt, jelszavakat küldesz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u-HU" sz="2400"/>
                        <a:t>POST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61688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hu-HU" sz="2400"/>
                        <a:t>Nagy mennyiségű adatot küldesz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u-HU" sz="2400"/>
                        <a:t>POST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4198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hu-HU" sz="2400"/>
                        <a:t>Fájlt kell feltölteni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u-HU" sz="2400"/>
                        <a:t>POST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56471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hu-HU" sz="2400"/>
                        <a:t>Az adatokat </a:t>
                      </a:r>
                      <a:r>
                        <a:rPr lang="hu-HU" sz="2400" b="1"/>
                        <a:t>nem</a:t>
                      </a:r>
                      <a:r>
                        <a:rPr lang="hu-HU" sz="2400"/>
                        <a:t> akarod megmutatni az URL-ben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u-HU" sz="2400" dirty="0"/>
                        <a:t>POST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64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90603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E81CE-F939-B80D-3FE3-E2FA999D8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EB1C580-F2C2-BED3-B7DA-CE051C9ED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64" y="415295"/>
            <a:ext cx="5140664" cy="1141497"/>
          </a:xfrm>
        </p:spPr>
        <p:txBody>
          <a:bodyPr/>
          <a:lstStyle/>
          <a:p>
            <a:pPr algn="l"/>
            <a:r>
              <a:rPr lang="hu-HU" dirty="0"/>
              <a:t>Űrlap adatok </a:t>
            </a:r>
            <a:r>
              <a:rPr lang="hu-HU" b="1" dirty="0"/>
              <a:t>küldése </a:t>
            </a:r>
            <a:br>
              <a:rPr lang="hu-HU" b="1" dirty="0"/>
            </a:br>
            <a:r>
              <a:rPr lang="hu-HU" b="1" dirty="0"/>
              <a:t>e-mailben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E0AA547-5666-C0D9-FC9D-16705F564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7968" y="415297"/>
            <a:ext cx="6336704" cy="27976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800" dirty="0"/>
              <a:t> űrlap beszúrása</a:t>
            </a:r>
          </a:p>
          <a:p>
            <a:pPr lvl="1"/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hu-HU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hu-HU" sz="2400" dirty="0"/>
              <a:t>mailto: után megadható az e-mail</a:t>
            </a:r>
          </a:p>
          <a:p>
            <a:pPr lvl="1"/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hu-HU" sz="2400" dirty="0"/>
              <a:t>    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hu-HU" sz="2400" dirty="0"/>
              <a:t> metódust használunk</a:t>
            </a:r>
          </a:p>
          <a:p>
            <a:pPr lvl="1"/>
            <a:r>
              <a:rPr lang="en-US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enctype</a:t>
            </a:r>
            <a:r>
              <a:rPr lang="hu-HU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dirty="0"/>
              <a:t>a kódolás típusa. E-mailben való küldésnél érdemes az egyszerű szöveg kódolást választani (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text/plain</a:t>
            </a:r>
            <a:r>
              <a:rPr lang="hu-HU" sz="2400" dirty="0"/>
              <a:t>)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CE26BBBA-1BDF-C4D4-B3A9-8CE61309FA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4246" y="1972087"/>
            <a:ext cx="4387457" cy="520809"/>
          </a:xfrm>
        </p:spPr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A526455-0A98-7639-32D2-F0652EE02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46</a:t>
            </a:fld>
            <a:endParaRPr lang="hu-HU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722E24B-FBC7-48B6-0F65-39A1C43CB9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615" y="3646545"/>
            <a:ext cx="11220993" cy="20954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4050"/>
              </a:lnSpc>
            </a:pPr>
            <a:r>
              <a:rPr lang="hu-HU" sz="2800" dirty="0"/>
              <a:t>Példa:</a:t>
            </a:r>
          </a:p>
          <a:p>
            <a:r>
              <a:rPr lang="en-US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&lt;form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"mailto:gipszjakab@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valami.eu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enctype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"text/plain"</a:t>
            </a:r>
            <a:r>
              <a:rPr lang="en-US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8EDC4135-5AEA-7231-4BE2-5AF02EE94CB8}"/>
              </a:ext>
            </a:extLst>
          </p:cNvPr>
          <p:cNvSpPr txBox="1"/>
          <p:nvPr/>
        </p:nvSpPr>
        <p:spPr>
          <a:xfrm>
            <a:off x="354310" y="1772816"/>
            <a:ext cx="5093618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hu-HU" sz="2800" dirty="0"/>
              <a:t>Csak akkor működik a küldés, ha van egy alapértelmezett levelezőkliens telepítve. (pl. </a:t>
            </a:r>
            <a:r>
              <a:rPr lang="hu-HU" sz="2800" dirty="0" err="1"/>
              <a:t>outlook</a:t>
            </a:r>
            <a:r>
              <a:rPr lang="hu-HU" sz="2800" dirty="0"/>
              <a:t>)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A1C31EED-243C-0375-EDCB-913EB4B20C38}"/>
              </a:ext>
            </a:extLst>
          </p:cNvPr>
          <p:cNvSpPr txBox="1"/>
          <p:nvPr/>
        </p:nvSpPr>
        <p:spPr>
          <a:xfrm>
            <a:off x="347615" y="5786903"/>
            <a:ext cx="11227027" cy="830997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400" b="1" dirty="0"/>
              <a:t>Feladat:</a:t>
            </a:r>
            <a:endParaRPr lang="hu-HU" sz="2400" dirty="0"/>
          </a:p>
          <a:p>
            <a:r>
              <a:rPr lang="hu-HU" sz="2400" dirty="0"/>
              <a:t>Az urlap.html oldalon alakítsuk ki a fenti űrlapot! Mindenki használja a saját e-mail címét!</a:t>
            </a:r>
          </a:p>
        </p:txBody>
      </p:sp>
    </p:spTree>
    <p:extLst>
      <p:ext uri="{BB962C8B-B14F-4D97-AF65-F5344CB8AC3E}">
        <p14:creationId xmlns:p14="http://schemas.microsoft.com/office/powerpoint/2010/main" val="2597691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11C6C-18B8-7FF8-8D6E-F1D8F8922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EF0322F5-F57E-C322-9CBB-4E28A6503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Elküldés gomb 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submit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50E1777-10B6-7AF5-BFE6-66EEC48EE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47</a:t>
            </a:fld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42179AD2-65B6-68ED-97D3-4C59387D1922}"/>
              </a:ext>
            </a:extLst>
          </p:cNvPr>
          <p:cNvSpPr/>
          <p:nvPr/>
        </p:nvSpPr>
        <p:spPr>
          <a:xfrm>
            <a:off x="626771" y="3570699"/>
            <a:ext cx="10801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400" b="1" dirty="0">
                <a:effectLst/>
                <a:latin typeface="+mj-lt"/>
              </a:rPr>
              <a:t>Űrlap elküldés gombbal</a:t>
            </a:r>
          </a:p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sphp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submit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"Elküld"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C4E436C1-7669-02CB-0B58-13907BA4B167}"/>
              </a:ext>
            </a:extLst>
          </p:cNvPr>
          <p:cNvSpPr txBox="1"/>
          <p:nvPr/>
        </p:nvSpPr>
        <p:spPr>
          <a:xfrm>
            <a:off x="695400" y="5402925"/>
            <a:ext cx="10084933" cy="1200329"/>
          </a:xfrm>
          <a:prstGeom prst="rect">
            <a:avLst/>
          </a:prstGeom>
          <a:solidFill>
            <a:srgbClr val="D7DACD"/>
          </a:solidFill>
        </p:spPr>
        <p:txBody>
          <a:bodyPr wrap="square">
            <a:spAutoFit/>
          </a:bodyPr>
          <a:lstStyle/>
          <a:p>
            <a:pPr algn="l"/>
            <a:r>
              <a:rPr lang="hu-HU" sz="2400" b="1" dirty="0">
                <a:effectLst/>
                <a:latin typeface="+mj-lt"/>
              </a:rPr>
              <a:t>Paraméterek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1" dirty="0"/>
              <a:t>			</a:t>
            </a:r>
            <a:r>
              <a:rPr lang="hu-HU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submit</a:t>
            </a:r>
            <a:endParaRPr lang="hu-HU" sz="2400" b="0" i="0" dirty="0">
              <a:solidFill>
                <a:srgbClr val="000000"/>
              </a:solidFill>
              <a:effectLst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hu-HU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i="0" dirty="0">
                <a:solidFill>
                  <a:srgbClr val="000000"/>
                </a:solidFill>
                <a:effectLst/>
              </a:rPr>
              <a:t>			a gombon megjelenő felirat</a:t>
            </a:r>
          </a:p>
        </p:txBody>
      </p:sp>
      <p:sp>
        <p:nvSpPr>
          <p:cNvPr id="8" name="Tartalom helye 5">
            <a:extLst>
              <a:ext uri="{FF2B5EF4-FFF2-40B4-BE49-F238E27FC236}">
                <a16:creationId xmlns:a16="http://schemas.microsoft.com/office/drawing/2014/main" id="{A80650BD-DDDE-1798-325A-D6C46D04B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3" y="1628801"/>
            <a:ext cx="11137235" cy="1800199"/>
          </a:xfrm>
        </p:spPr>
        <p:txBody>
          <a:bodyPr/>
          <a:lstStyle/>
          <a:p>
            <a:r>
              <a:rPr lang="hu-HU" dirty="0"/>
              <a:t>Nagyon sok űrlapelemet az 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&lt;input&gt;</a:t>
            </a:r>
            <a:r>
              <a:rPr lang="hu-HU" dirty="0"/>
              <a:t> taggel fogunk megvalósítani.</a:t>
            </a:r>
          </a:p>
          <a:p>
            <a:r>
              <a:rPr lang="hu-HU" dirty="0"/>
              <a:t>A típus (</a:t>
            </a:r>
            <a:r>
              <a:rPr lang="hu-HU" sz="28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dirty="0"/>
              <a:t>) értékétől függően az űrlapmező lehet elküldés gomb, beviteli mező, jelölőnégyzet stb.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2AE56CF5-DA59-EED2-064B-F5F71A5B7C3D}"/>
              </a:ext>
            </a:extLst>
          </p:cNvPr>
          <p:cNvSpPr txBox="1"/>
          <p:nvPr/>
        </p:nvSpPr>
        <p:spPr>
          <a:xfrm>
            <a:off x="7299948" y="3324477"/>
            <a:ext cx="3480385" cy="1815882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Feladat:</a:t>
            </a:r>
            <a:endParaRPr lang="hu-HU" sz="2800" dirty="0"/>
          </a:p>
          <a:p>
            <a:r>
              <a:rPr lang="hu-HU" sz="2800" dirty="0"/>
              <a:t>Helyezzük el az „Elküld” gombot az űrlap végén!</a:t>
            </a:r>
            <a:endParaRPr lang="hu-HU" sz="2000" dirty="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49813CFB-6169-F6C2-286E-9128A873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8022" y="3360190"/>
            <a:ext cx="1296144" cy="67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084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5D767-B415-00D9-225E-0A598A337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252337F4-8D90-F352-A72A-AF718613D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Alaphelyzet gomb 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Reset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EA28C38-FB38-C3F7-0B38-7A3FB714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48</a:t>
            </a:fld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C6959657-07B9-0FDF-1F86-62A934F24B4D}"/>
              </a:ext>
            </a:extLst>
          </p:cNvPr>
          <p:cNvSpPr/>
          <p:nvPr/>
        </p:nvSpPr>
        <p:spPr>
          <a:xfrm>
            <a:off x="626771" y="3570699"/>
            <a:ext cx="10801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400" b="1" dirty="0">
                <a:effectLst/>
                <a:latin typeface="+mj-lt"/>
              </a:rPr>
              <a:t>Űrlap elküldés gombbal</a:t>
            </a:r>
          </a:p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s.php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reset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"Töröl"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572ACB2A-69D2-739F-1789-7CDCF65CEB93}"/>
              </a:ext>
            </a:extLst>
          </p:cNvPr>
          <p:cNvSpPr txBox="1"/>
          <p:nvPr/>
        </p:nvSpPr>
        <p:spPr>
          <a:xfrm>
            <a:off x="695400" y="5402925"/>
            <a:ext cx="10084933" cy="1200329"/>
          </a:xfrm>
          <a:prstGeom prst="rect">
            <a:avLst/>
          </a:prstGeom>
          <a:solidFill>
            <a:srgbClr val="D7DACD"/>
          </a:solidFill>
        </p:spPr>
        <p:txBody>
          <a:bodyPr wrap="square">
            <a:spAutoFit/>
          </a:bodyPr>
          <a:lstStyle/>
          <a:p>
            <a:pPr algn="l"/>
            <a:r>
              <a:rPr lang="hu-HU" sz="2400" b="1" dirty="0">
                <a:effectLst/>
                <a:latin typeface="+mj-lt"/>
              </a:rPr>
              <a:t>Paraméterek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1" dirty="0"/>
              <a:t>			</a:t>
            </a:r>
            <a:r>
              <a:rPr lang="hu-HU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reset</a:t>
            </a:r>
            <a:endParaRPr lang="hu-HU" sz="2400" b="0" i="0" dirty="0">
              <a:solidFill>
                <a:srgbClr val="000000"/>
              </a:solidFill>
              <a:effectLst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hu-HU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i="0" dirty="0">
                <a:solidFill>
                  <a:srgbClr val="000000"/>
                </a:solidFill>
                <a:effectLst/>
              </a:rPr>
              <a:t>			a gombon megjelenő felirat</a:t>
            </a:r>
          </a:p>
        </p:txBody>
      </p:sp>
      <p:sp>
        <p:nvSpPr>
          <p:cNvPr id="8" name="Tartalom helye 5">
            <a:extLst>
              <a:ext uri="{FF2B5EF4-FFF2-40B4-BE49-F238E27FC236}">
                <a16:creationId xmlns:a16="http://schemas.microsoft.com/office/drawing/2014/main" id="{4B44FFFF-0883-2EA6-F068-D055850CB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3" y="1628801"/>
            <a:ext cx="11137235" cy="1800199"/>
          </a:xfrm>
        </p:spPr>
        <p:txBody>
          <a:bodyPr/>
          <a:lstStyle/>
          <a:p>
            <a:r>
              <a:rPr lang="hu-HU" dirty="0"/>
              <a:t>Amennyiben azt szeretnénk, hogy az űrlap tartalmát alaphelyzetbe lehessen hozni, </a:t>
            </a:r>
            <a:r>
              <a:rPr lang="hu-HU" sz="2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reset</a:t>
            </a:r>
            <a:r>
              <a:rPr lang="hu-HU" dirty="0"/>
              <a:t> típusú űrlapmezőt kell elhelyezni.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C008BAAD-EE0F-A26C-C0C0-E3F8E0C08B46}"/>
              </a:ext>
            </a:extLst>
          </p:cNvPr>
          <p:cNvSpPr txBox="1"/>
          <p:nvPr/>
        </p:nvSpPr>
        <p:spPr>
          <a:xfrm>
            <a:off x="7299948" y="3324477"/>
            <a:ext cx="3480385" cy="1815882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Feladat:</a:t>
            </a:r>
            <a:endParaRPr lang="hu-HU" sz="2800" dirty="0"/>
          </a:p>
          <a:p>
            <a:r>
              <a:rPr lang="hu-HU" sz="2800" dirty="0"/>
              <a:t>Helyezzük el a „Töröl” gombot az űrlap végén!</a:t>
            </a:r>
            <a:endParaRPr lang="hu-HU" sz="2000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694D0112-9AF3-3490-D41D-86766B809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9638" y="3324476"/>
            <a:ext cx="1115728" cy="60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1816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B7F7E-FB86-11A4-D8D2-04C9FAA71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BA051F06-DF72-0C4D-5DB0-9B1459418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Egysoros beviteli mező 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C1C45F3-3BD9-FB9E-1B83-1DA5FF80F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49</a:t>
            </a:fld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C244A33C-CBB5-54CB-43F5-B8261DE74468}"/>
              </a:ext>
            </a:extLst>
          </p:cNvPr>
          <p:cNvSpPr/>
          <p:nvPr/>
        </p:nvSpPr>
        <p:spPr>
          <a:xfrm>
            <a:off x="119336" y="1530879"/>
            <a:ext cx="10801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csapatnev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csnev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"20"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minlength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"5"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maxlength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"30"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"Csapatnév (5-30 karakter)"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51A37A52-0516-57A7-AC3A-93201145DF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264" r="25228"/>
          <a:stretch/>
        </p:blipFill>
        <p:spPr>
          <a:xfrm>
            <a:off x="529503" y="2718560"/>
            <a:ext cx="3312368" cy="478698"/>
          </a:xfrm>
          <a:prstGeom prst="rect">
            <a:avLst/>
          </a:prstGeom>
        </p:spPr>
      </p:pic>
      <p:graphicFrame>
        <p:nvGraphicFramePr>
          <p:cNvPr id="2" name="Táblázat 1">
            <a:extLst>
              <a:ext uri="{FF2B5EF4-FFF2-40B4-BE49-F238E27FC236}">
                <a16:creationId xmlns:a16="http://schemas.microsoft.com/office/drawing/2014/main" id="{72C51887-69A6-0163-1E0B-427B8A20E9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9269"/>
              </p:ext>
            </p:extLst>
          </p:nvPr>
        </p:nvGraphicFramePr>
        <p:xfrm>
          <a:off x="527383" y="3149600"/>
          <a:ext cx="10801199" cy="37084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338502">
                  <a:extLst>
                    <a:ext uri="{9D8B030D-6E8A-4147-A177-3AD203B41FA5}">
                      <a16:colId xmlns:a16="http://schemas.microsoft.com/office/drawing/2014/main" val="2672130027"/>
                    </a:ext>
                  </a:extLst>
                </a:gridCol>
                <a:gridCol w="8462697">
                  <a:extLst>
                    <a:ext uri="{9D8B030D-6E8A-4147-A177-3AD203B41FA5}">
                      <a16:colId xmlns:a16="http://schemas.microsoft.com/office/drawing/2014/main" val="424903458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hu-HU" b="1" dirty="0"/>
                        <a:t>Paraméterek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609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</a:rPr>
                        <a:t>type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Text </a:t>
                      </a:r>
                      <a:r>
                        <a:rPr lang="hu-HU" dirty="0"/>
                        <a:t>(egysoros beviteli mező esetén)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738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b="0" i="0" dirty="0">
                          <a:solidFill>
                            <a:srgbClr val="000000"/>
                          </a:solidFill>
                          <a:effectLst/>
                        </a:rPr>
                        <a:t>az űrlapelem neve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883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</a:rPr>
                        <a:t>id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b="0" i="0" dirty="0">
                          <a:solidFill>
                            <a:srgbClr val="000000"/>
                          </a:solidFill>
                          <a:effectLst/>
                        </a:rPr>
                        <a:t>egyedi azonosító, a címkével való összekötésre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264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</a:rPr>
                        <a:t>size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b="0" i="0" dirty="0">
                          <a:solidFill>
                            <a:srgbClr val="000000"/>
                          </a:solidFill>
                          <a:effectLst/>
                        </a:rPr>
                        <a:t>mező szélessége karakterekben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4291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i="0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minlength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b="0" i="0" dirty="0">
                          <a:solidFill>
                            <a:srgbClr val="000000"/>
                          </a:solidFill>
                          <a:effectLst/>
                        </a:rPr>
                        <a:t>beírandó szöveg minimális hossza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443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i="0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maxlength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b="0" i="0" dirty="0">
                          <a:solidFill>
                            <a:srgbClr val="000000"/>
                          </a:solidFill>
                          <a:effectLst/>
                        </a:rPr>
                        <a:t>beírandó szöveg maximális hossza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986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placeholder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dirty="0">
                          <a:solidFill>
                            <a:srgbClr val="000000"/>
                          </a:solidFill>
                        </a:rPr>
                        <a:t>mezőben megjelenő szöveg (súgó), amely eltűnik gépeléskor</a:t>
                      </a:r>
                      <a:r>
                        <a:rPr lang="hu-HU" sz="1800" b="1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470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</a:rPr>
                        <a:t>required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logikai attribútum. Ha szerepel, akkor kötelező megadni az adatot.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966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kern="120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value</a:t>
                      </a:r>
                      <a:endParaRPr lang="hu-HU" sz="1800" b="0" kern="1200" dirty="0">
                        <a:solidFill>
                          <a:srgbClr val="E50000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 mező alapértelmezett értéke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729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2749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E3A27E1A-E8C8-454A-3649-5529CEF0D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Alapcsomag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632641F1-8F8D-4ACE-3F97-094B4D897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4" y="1628801"/>
            <a:ext cx="6792752" cy="4752527"/>
          </a:xfrm>
        </p:spPr>
        <p:txBody>
          <a:bodyPr/>
          <a:lstStyle/>
          <a:p>
            <a:r>
              <a:rPr lang="hu-HU" dirty="0"/>
              <a:t>Töltsük le az alábbi alapcsomagot (</a:t>
            </a:r>
            <a:r>
              <a:rPr lang="hu-HU" dirty="0" err="1"/>
              <a:t>Canvas</a:t>
            </a:r>
            <a:r>
              <a:rPr lang="hu-HU" dirty="0"/>
              <a:t> LMS-ben is elérhető) és tömörítsük ki!</a:t>
            </a:r>
            <a:br>
              <a:rPr lang="hu-HU" dirty="0"/>
            </a:br>
            <a:r>
              <a:rPr lang="hu-HU" sz="4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https://bit.ly/</a:t>
            </a:r>
            <a:br>
              <a:rPr lang="hu-HU" sz="4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</a:br>
            <a:r>
              <a:rPr lang="hu-HU" sz="4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3X7YAXP</a:t>
            </a:r>
            <a:r>
              <a:rPr lang="hu-HU" sz="4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8775917-9B99-8F77-3F5F-6AF32676A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5</a:t>
            </a:fld>
            <a:endParaRPr lang="hu-HU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CF45AA84-321E-406E-1524-5536BB36EFFF}"/>
              </a:ext>
            </a:extLst>
          </p:cNvPr>
          <p:cNvSpPr txBox="1"/>
          <p:nvPr/>
        </p:nvSpPr>
        <p:spPr>
          <a:xfrm>
            <a:off x="535007" y="5588946"/>
            <a:ext cx="11129609" cy="12003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hu-HU" sz="2400" dirty="0"/>
              <a:t>Ebben az alapcsomagban minden korábban bemutatott tag helyet kapott.  Az urlap.html oldal pedig tartalmazza a szükséges szövegeket, már csak az űrlapelemeket kell elhelyezni.</a:t>
            </a:r>
          </a:p>
        </p:txBody>
      </p:sp>
      <p:pic>
        <p:nvPicPr>
          <p:cNvPr id="3074" name="Picture 2" descr="Free Student Woman photo and picture">
            <a:extLst>
              <a:ext uri="{FF2B5EF4-FFF2-40B4-BE49-F238E27FC236}">
                <a16:creationId xmlns:a16="http://schemas.microsoft.com/office/drawing/2014/main" id="{B2A5A376-5A03-CB71-CBC7-6AEC1D263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371" y="1628801"/>
            <a:ext cx="4025245" cy="280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9595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41A5E-89BF-8264-7395-BEC96A55F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CAB31AC0-9763-BA87-1572-B43C470B1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Egysoros beviteli mező 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hu-HU" dirty="0"/>
              <a:t> hozzá tartozó címkével </a:t>
            </a:r>
            <a:r>
              <a:rPr lang="en-US" sz="28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sz="2800" dirty="0" err="1">
                <a:solidFill>
                  <a:srgbClr val="800000"/>
                </a:solidFill>
                <a:latin typeface="Consolas" panose="020B0609020204030204" pitchFamily="49" charset="0"/>
              </a:rPr>
              <a:t>label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28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hu-HU" dirty="0"/>
              <a:t>	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8C39153-C685-EA2D-F496-3581E89A7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50</a:t>
            </a:fld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303F2D26-82AD-3497-4FFB-8F1D527A6CBB}"/>
              </a:ext>
            </a:extLst>
          </p:cNvPr>
          <p:cNvSpPr/>
          <p:nvPr/>
        </p:nvSpPr>
        <p:spPr>
          <a:xfrm>
            <a:off x="527383" y="1530370"/>
            <a:ext cx="108012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s.php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1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csnev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Csapat neve: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csapatnev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</a:t>
            </a:r>
            <a:r>
              <a:rPr lang="hu-HU" sz="2400" b="1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csnev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"20"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minlength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"5"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maxlength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"30"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"Csapatnév (5-30 karakter)"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submit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"Elküld"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999471D9-FF73-5E83-DAC9-736A9D556E9C}"/>
              </a:ext>
            </a:extLst>
          </p:cNvPr>
          <p:cNvSpPr txBox="1"/>
          <p:nvPr/>
        </p:nvSpPr>
        <p:spPr>
          <a:xfrm>
            <a:off x="499567" y="4934210"/>
            <a:ext cx="11157425" cy="1938992"/>
          </a:xfrm>
          <a:prstGeom prst="rect">
            <a:avLst/>
          </a:prstGeom>
          <a:solidFill>
            <a:srgbClr val="D7DACD"/>
          </a:solidFill>
        </p:spPr>
        <p:txBody>
          <a:bodyPr wrap="square">
            <a:spAutoFit/>
          </a:bodyPr>
          <a:lstStyle/>
          <a:p>
            <a:pPr algn="l"/>
            <a:r>
              <a:rPr lang="hu-HU" sz="2400" dirty="0"/>
              <a:t>Az űrlap  akadálymentes megvalósításához szükséges, hogy az egyes űrlapelemekhez címke (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400" dirty="0"/>
              <a:t>) tartozzon.</a:t>
            </a:r>
          </a:p>
          <a:p>
            <a:pPr algn="l"/>
            <a:r>
              <a:rPr lang="hu-HU" sz="2400" dirty="0"/>
              <a:t>Az űrlapelem azonosítójának (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2400" dirty="0"/>
              <a:t>) értékét kell a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400" dirty="0"/>
              <a:t> tag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hu-HU" sz="2400" dirty="0"/>
              <a:t> attribútumában megadni.</a:t>
            </a:r>
          </a:p>
          <a:p>
            <a:pPr algn="l"/>
            <a:endParaRPr lang="hu-HU" sz="2400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5C268FF4-6E31-C0C1-1C04-6001D8040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83" y="4201996"/>
            <a:ext cx="7714271" cy="69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962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9051A52-C3B7-89DC-6282-539143E5C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sz="2800" dirty="0" err="1">
                <a:solidFill>
                  <a:srgbClr val="800000"/>
                </a:solidFill>
                <a:latin typeface="Consolas" panose="020B0609020204030204" pitchFamily="49" charset="0"/>
              </a:rPr>
              <a:t>label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28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hu-HU" dirty="0"/>
              <a:t>Használatának előnyei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B20510F-E232-4AA2-88D3-D7540EDF9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3" y="1628801"/>
            <a:ext cx="11137235" cy="519029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hu-HU" dirty="0"/>
              <a:t>✅ </a:t>
            </a:r>
            <a:r>
              <a:rPr lang="hu-HU" b="1" dirty="0"/>
              <a:t>Kattinthatóvá teszi a beviteli mezőt</a:t>
            </a:r>
          </a:p>
          <a:p>
            <a:r>
              <a:rPr lang="hu-HU" dirty="0"/>
              <a:t>Ha egy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dirty="0"/>
              <a:t> címkét a </a:t>
            </a:r>
            <a:r>
              <a:rPr lang="hu-HU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hu-HU" dirty="0"/>
              <a:t> attribútummal összekapcsolunk egy űrlapmezővel, akkor a címkére kattintva is fókuszba kerül a beviteli mező, nem csak a mezőre kattintva.</a:t>
            </a:r>
          </a:p>
          <a:p>
            <a:pPr marL="0" indent="0">
              <a:buNone/>
            </a:pPr>
            <a:r>
              <a:rPr lang="hu-HU" dirty="0"/>
              <a:t>✅ </a:t>
            </a:r>
            <a:r>
              <a:rPr lang="hu-HU" b="1" dirty="0"/>
              <a:t>Javítja az akadálymentességet</a:t>
            </a:r>
          </a:p>
          <a:p>
            <a:r>
              <a:rPr lang="hu-HU" dirty="0"/>
              <a:t>A segítő technológiák (pl. képernyőolvasók) az űrlapelemeket a megfelelő címkékkel olvassák fel, így a látássérült felhasználók is tudják, mit kell beírniuk.</a:t>
            </a:r>
          </a:p>
          <a:p>
            <a:pPr marL="0" indent="0">
              <a:buNone/>
            </a:pPr>
            <a:r>
              <a:rPr lang="hu-HU" dirty="0"/>
              <a:t>✅ </a:t>
            </a:r>
            <a:r>
              <a:rPr lang="hu-HU" b="1" dirty="0"/>
              <a:t>Megkönnyíti a használatot mobilon</a:t>
            </a:r>
          </a:p>
          <a:p>
            <a:r>
              <a:rPr lang="hu-HU" dirty="0"/>
              <a:t>Kisebb képernyőkön, ahol az érintőfelület pontossága korlátozott, hasznos, ha a címkére kattintva is aktiválhatjuk a mezőt.</a:t>
            </a:r>
          </a:p>
          <a:p>
            <a:pPr marL="0" indent="0">
              <a:buNone/>
            </a:pPr>
            <a:r>
              <a:rPr lang="hu-HU" dirty="0"/>
              <a:t>✅ </a:t>
            </a:r>
            <a:r>
              <a:rPr lang="hu-HU" b="1" dirty="0"/>
              <a:t>Segíti a keresőmotorok és a böngészők működését</a:t>
            </a:r>
          </a:p>
          <a:p>
            <a:r>
              <a:rPr lang="hu-HU" dirty="0"/>
              <a:t>A keresőmotorok és intelligens automatikus kitöltők könnyebben azonosítják az űrlapmező célját, például név, e-mail vagy jelszó esetében.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8502BCE-D169-FAEE-2F80-E5A5D387A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51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360293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73565-03B6-8A29-A685-631C1428E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14134310-CD22-1846-E421-D1626858C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Egysoros beviteli mező 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hu-HU" dirty="0"/>
              <a:t> hozzá tartozó címkével </a:t>
            </a:r>
            <a:r>
              <a:rPr lang="en-US" sz="28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hu-HU" sz="2800" dirty="0" err="1">
                <a:solidFill>
                  <a:srgbClr val="800000"/>
                </a:solidFill>
                <a:latin typeface="Consolas" panose="020B0609020204030204" pitchFamily="49" charset="0"/>
              </a:rPr>
              <a:t>label</a:t>
            </a:r>
            <a:r>
              <a:rPr lang="hu-HU" sz="28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2800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hu-HU" dirty="0"/>
              <a:t>	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00FFFAC-89A7-495C-4F4B-893395D9F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52</a:t>
            </a:fld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4B77F9B3-B602-46CF-F1BB-8D8D3258E376}"/>
              </a:ext>
            </a:extLst>
          </p:cNvPr>
          <p:cNvSpPr/>
          <p:nvPr/>
        </p:nvSpPr>
        <p:spPr>
          <a:xfrm>
            <a:off x="527383" y="1530370"/>
            <a:ext cx="108012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s.php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1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csnev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Csapat neve: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csapatnev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</a:t>
            </a:r>
            <a:r>
              <a:rPr lang="hu-HU" sz="2400" b="1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csnev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"20"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minlength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"5"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maxlength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"30"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"Csapatnév (5-30 karakter)"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submit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"Elküld"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CA597202-86F0-150C-60BB-53762CD32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83" y="4201996"/>
            <a:ext cx="7714271" cy="691791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652CA3A1-1B07-B30C-C863-DA4812BDDEB7}"/>
              </a:ext>
            </a:extLst>
          </p:cNvPr>
          <p:cNvSpPr txBox="1"/>
          <p:nvPr/>
        </p:nvSpPr>
        <p:spPr>
          <a:xfrm>
            <a:off x="527383" y="4944672"/>
            <a:ext cx="7080785" cy="1815882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Feladat:</a:t>
            </a:r>
            <a:endParaRPr lang="hu-HU" sz="2800" dirty="0"/>
          </a:p>
          <a:p>
            <a:r>
              <a:rPr lang="hu-HU" sz="2800" dirty="0"/>
              <a:t>Készítsük el az itt látható beviteli mezőket a címkékkel együtt! Az űrlapmezők hossza 50 karakter legyen! Teszteljük az űrlap elküldését!</a:t>
            </a:r>
            <a:endParaRPr lang="hu-HU" sz="2000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E99CEAFF-ADC7-5235-F9FE-088D7D936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523" y="5104585"/>
            <a:ext cx="3924300" cy="1028700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411EB795-2A7D-4BB1-C31A-21DA122E2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2244" y="6133285"/>
            <a:ext cx="38385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192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8B54E-A80E-741C-686E-BE78D3FAA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1F1730C9-B87F-91C9-72BE-A29F8E361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beviteli mező webcímeknek 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95282C0-FDEB-9407-4C70-5B74DBADD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53</a:t>
            </a:fld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BEE9D249-D2AF-D5BA-BFA3-6C6564952589}"/>
              </a:ext>
            </a:extLst>
          </p:cNvPr>
          <p:cNvSpPr/>
          <p:nvPr/>
        </p:nvSpPr>
        <p:spPr>
          <a:xfrm>
            <a:off x="527382" y="1530879"/>
            <a:ext cx="103931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"weblap"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"web"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"50"</a:t>
            </a:r>
          </a:p>
          <a:p>
            <a:r>
              <a:rPr lang="hu-H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  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"https://weblapodcime.hu"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 …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2" name="Táblázat 1">
            <a:extLst>
              <a:ext uri="{FF2B5EF4-FFF2-40B4-BE49-F238E27FC236}">
                <a16:creationId xmlns:a16="http://schemas.microsoft.com/office/drawing/2014/main" id="{D836E5B0-5B85-CEA9-BF63-24FB8E73F9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698931"/>
              </p:ext>
            </p:extLst>
          </p:nvPr>
        </p:nvGraphicFramePr>
        <p:xfrm>
          <a:off x="527382" y="3224012"/>
          <a:ext cx="10801199" cy="37084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338502">
                  <a:extLst>
                    <a:ext uri="{9D8B030D-6E8A-4147-A177-3AD203B41FA5}">
                      <a16:colId xmlns:a16="http://schemas.microsoft.com/office/drawing/2014/main" val="2672130027"/>
                    </a:ext>
                  </a:extLst>
                </a:gridCol>
                <a:gridCol w="8462697">
                  <a:extLst>
                    <a:ext uri="{9D8B030D-6E8A-4147-A177-3AD203B41FA5}">
                      <a16:colId xmlns:a16="http://schemas.microsoft.com/office/drawing/2014/main" val="424903458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hu-HU" b="1" dirty="0"/>
                        <a:t>Paraméterek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609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</a:rPr>
                        <a:t>type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b="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url</a:t>
                      </a:r>
                      <a:r>
                        <a:rPr lang="hu-HU" sz="18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hu-HU" dirty="0"/>
                        <a:t>(webcím típusú mező esetén)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738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b="0" i="0" dirty="0">
                          <a:solidFill>
                            <a:srgbClr val="000000"/>
                          </a:solidFill>
                          <a:effectLst/>
                        </a:rPr>
                        <a:t>az űrlapelem neve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883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</a:rPr>
                        <a:t>id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b="0" i="0" dirty="0">
                          <a:solidFill>
                            <a:srgbClr val="000000"/>
                          </a:solidFill>
                          <a:effectLst/>
                        </a:rPr>
                        <a:t>egyedi azonosító, a címkével való összekötésre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264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</a:rPr>
                        <a:t>size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b="0" i="0" dirty="0">
                          <a:solidFill>
                            <a:srgbClr val="000000"/>
                          </a:solidFill>
                          <a:effectLst/>
                        </a:rPr>
                        <a:t>mező szélessége karakterekben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4291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i="0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minlength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b="0" i="0" dirty="0">
                          <a:solidFill>
                            <a:srgbClr val="000000"/>
                          </a:solidFill>
                          <a:effectLst/>
                        </a:rPr>
                        <a:t>beírandó szöveg minimális hossza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443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i="0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maxlength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b="0" i="0" dirty="0">
                          <a:solidFill>
                            <a:srgbClr val="000000"/>
                          </a:solidFill>
                          <a:effectLst/>
                        </a:rPr>
                        <a:t>beírandó szöveg maximális hossza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986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placeholder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dirty="0">
                          <a:solidFill>
                            <a:srgbClr val="000000"/>
                          </a:solidFill>
                        </a:rPr>
                        <a:t>mezőben megjelenő szöveg (súgó), amely eltűnik gépeléskor</a:t>
                      </a:r>
                      <a:r>
                        <a:rPr lang="hu-HU" sz="1800" b="1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470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</a:rPr>
                        <a:t>Required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logikai attribútum. Ha szerepel, akkor kötelező megadni az adatot.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966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kern="120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value</a:t>
                      </a:r>
                      <a:endParaRPr lang="hu-HU" sz="1800" b="0" kern="1200" dirty="0">
                        <a:solidFill>
                          <a:srgbClr val="E50000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 mező alapértelmezett értéke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372355"/>
                  </a:ext>
                </a:extLst>
              </a:tr>
            </a:tbl>
          </a:graphicData>
        </a:graphic>
      </p:graphicFrame>
      <p:pic>
        <p:nvPicPr>
          <p:cNvPr id="8" name="Kép 7">
            <a:extLst>
              <a:ext uri="{FF2B5EF4-FFF2-40B4-BE49-F238E27FC236}">
                <a16:creationId xmlns:a16="http://schemas.microsoft.com/office/drawing/2014/main" id="{7E461CE4-A929-1F9C-1C42-E199D4489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11" y="2361876"/>
            <a:ext cx="10288147" cy="73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3511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279F7-8729-B51A-4F40-511567654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3DCDAC30-1661-CF18-8C1F-9783E5463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beviteli mező webcímeknek 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673878D-33B9-9C4B-B653-F0C2B086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54</a:t>
            </a:fld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CED2AE37-CD40-E289-B4E8-65AFA7246E0A}"/>
              </a:ext>
            </a:extLst>
          </p:cNvPr>
          <p:cNvSpPr/>
          <p:nvPr/>
        </p:nvSpPr>
        <p:spPr>
          <a:xfrm>
            <a:off x="527382" y="1530879"/>
            <a:ext cx="103931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"weblap"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"web"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"50"</a:t>
            </a:r>
          </a:p>
          <a:p>
            <a:r>
              <a:rPr lang="hu-H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  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"https://weblapodcime.hu"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 …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C471D4D5-1821-6D6F-E85D-25E1B9B80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55" y="2499533"/>
            <a:ext cx="10288147" cy="736216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BA24BC42-823E-E2B0-DD1F-76721262CFC6}"/>
              </a:ext>
            </a:extLst>
          </p:cNvPr>
          <p:cNvSpPr txBox="1"/>
          <p:nvPr/>
        </p:nvSpPr>
        <p:spPr>
          <a:xfrm>
            <a:off x="519848" y="4853478"/>
            <a:ext cx="7080785" cy="1815882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Feladat:</a:t>
            </a:r>
            <a:endParaRPr lang="hu-HU" sz="2800" dirty="0"/>
          </a:p>
          <a:p>
            <a:r>
              <a:rPr lang="hu-HU" sz="2800" dirty="0"/>
              <a:t>Készítsük el az itt látható beviteli mezőt! Teszteljük, mi történik, ha nem webcímet írunk a mezőbe!</a:t>
            </a:r>
            <a:endParaRPr lang="hu-HU" sz="2000" dirty="0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07EA09D7-4327-DD8D-A858-148814555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703" y="4853478"/>
            <a:ext cx="4226755" cy="59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485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ECCCA-6200-7F56-C6EC-DE23CF462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F0051169-D4B2-C11E-E843-C453B2540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beviteli mező e-mail címeknek 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FCA34F6-F7EF-FACE-B710-C4461219E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55</a:t>
            </a:fld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8A56C4D8-37B5-3FD8-C307-132F090D729B}"/>
              </a:ext>
            </a:extLst>
          </p:cNvPr>
          <p:cNvSpPr/>
          <p:nvPr/>
        </p:nvSpPr>
        <p:spPr>
          <a:xfrm>
            <a:off x="527382" y="1530879"/>
            <a:ext cx="103931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"email"</a:t>
            </a:r>
            <a:br>
              <a:rPr 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"50"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"gipszjakab@elte.hu"</a:t>
            </a:r>
            <a:r>
              <a:rPr lang="en-US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2" name="Táblázat 1">
            <a:extLst>
              <a:ext uri="{FF2B5EF4-FFF2-40B4-BE49-F238E27FC236}">
                <a16:creationId xmlns:a16="http://schemas.microsoft.com/office/drawing/2014/main" id="{38E1CC79-DEA1-F9E3-BF8D-EC5979ED09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352301"/>
              </p:ext>
            </p:extLst>
          </p:nvPr>
        </p:nvGraphicFramePr>
        <p:xfrm>
          <a:off x="464815" y="3183235"/>
          <a:ext cx="10801199" cy="37084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338502">
                  <a:extLst>
                    <a:ext uri="{9D8B030D-6E8A-4147-A177-3AD203B41FA5}">
                      <a16:colId xmlns:a16="http://schemas.microsoft.com/office/drawing/2014/main" val="2672130027"/>
                    </a:ext>
                  </a:extLst>
                </a:gridCol>
                <a:gridCol w="8462697">
                  <a:extLst>
                    <a:ext uri="{9D8B030D-6E8A-4147-A177-3AD203B41FA5}">
                      <a16:colId xmlns:a16="http://schemas.microsoft.com/office/drawing/2014/main" val="424903458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hu-HU" b="1" dirty="0"/>
                        <a:t>Paraméterek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609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</a:rPr>
                        <a:t>type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email </a:t>
                      </a:r>
                      <a:r>
                        <a:rPr lang="hu-HU" dirty="0"/>
                        <a:t>(e-mail típusú mező esetén)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738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b="0" i="0" dirty="0">
                          <a:solidFill>
                            <a:srgbClr val="000000"/>
                          </a:solidFill>
                          <a:effectLst/>
                        </a:rPr>
                        <a:t>az űrlapelem neve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883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</a:rPr>
                        <a:t>id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b="0" i="0" dirty="0">
                          <a:solidFill>
                            <a:srgbClr val="000000"/>
                          </a:solidFill>
                          <a:effectLst/>
                        </a:rPr>
                        <a:t>egyedi azonosító, a címkével való összekötésre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264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</a:rPr>
                        <a:t>size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b="0" i="0" dirty="0">
                          <a:solidFill>
                            <a:srgbClr val="000000"/>
                          </a:solidFill>
                          <a:effectLst/>
                        </a:rPr>
                        <a:t>mező szélessége karakterekben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4291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i="0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minlength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b="0" i="0" dirty="0">
                          <a:solidFill>
                            <a:srgbClr val="000000"/>
                          </a:solidFill>
                          <a:effectLst/>
                        </a:rPr>
                        <a:t>beírandó szöveg minimális hossza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443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i="0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maxlength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b="0" i="0" dirty="0">
                          <a:solidFill>
                            <a:srgbClr val="000000"/>
                          </a:solidFill>
                          <a:effectLst/>
                        </a:rPr>
                        <a:t>beírandó szöveg maximális hossza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986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placeholder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dirty="0">
                          <a:solidFill>
                            <a:srgbClr val="000000"/>
                          </a:solidFill>
                        </a:rPr>
                        <a:t>mezőben megjelenő szöveg (súgó), amely eltűnik gépeléskor</a:t>
                      </a:r>
                      <a:r>
                        <a:rPr lang="hu-HU" sz="1800" b="1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470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</a:rPr>
                        <a:t>required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logikai attribútum. Ha szerepel, akkor kötelező megadni az adatot.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966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kern="120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value</a:t>
                      </a:r>
                      <a:endParaRPr lang="hu-HU" sz="1800" b="0" kern="1200" dirty="0">
                        <a:solidFill>
                          <a:srgbClr val="E50000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 mező alapértelmezett értéke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018876"/>
                  </a:ext>
                </a:extLst>
              </a:tr>
            </a:tbl>
          </a:graphicData>
        </a:graphic>
      </p:graphicFrame>
      <p:pic>
        <p:nvPicPr>
          <p:cNvPr id="6" name="Kép 5">
            <a:extLst>
              <a:ext uri="{FF2B5EF4-FFF2-40B4-BE49-F238E27FC236}">
                <a16:creationId xmlns:a16="http://schemas.microsoft.com/office/drawing/2014/main" id="{C4E8F95C-BA2B-F228-6FF3-8B37C3FBE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15" y="2352238"/>
            <a:ext cx="10863766" cy="8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6487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86116-15C1-FD94-9418-28071C949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7BBC5D24-5731-C67B-C2F5-15152A819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beviteli mező e-mail címeknek 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0102EA3-9705-3193-458C-DD7CB0AAF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56</a:t>
            </a:fld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8450D028-1DD4-456F-3278-72C89F5A7E9F}"/>
              </a:ext>
            </a:extLst>
          </p:cNvPr>
          <p:cNvSpPr/>
          <p:nvPr/>
        </p:nvSpPr>
        <p:spPr>
          <a:xfrm>
            <a:off x="527382" y="1530879"/>
            <a:ext cx="103931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"email"</a:t>
            </a:r>
            <a:br>
              <a:rPr 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hu-H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"50"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"gipszjakab@elte.hu"</a:t>
            </a:r>
            <a:r>
              <a:rPr lang="en-US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DAE3AEF4-2E0F-A34A-801F-3637493FF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15" y="2606570"/>
            <a:ext cx="10863766" cy="830997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595B5878-F07C-4A44-6877-3E3A95A7C975}"/>
              </a:ext>
            </a:extLst>
          </p:cNvPr>
          <p:cNvSpPr txBox="1"/>
          <p:nvPr/>
        </p:nvSpPr>
        <p:spPr>
          <a:xfrm>
            <a:off x="519848" y="4853478"/>
            <a:ext cx="7080785" cy="1815882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Feladat:</a:t>
            </a:r>
            <a:endParaRPr lang="hu-HU" sz="2800" dirty="0"/>
          </a:p>
          <a:p>
            <a:r>
              <a:rPr lang="hu-HU" sz="2800" dirty="0"/>
              <a:t>Készítsük el az itt látható beviteli mezőt! Teszteljük, mi történik, ha nem e-mail címet írunk a mezőbe!</a:t>
            </a:r>
            <a:endParaRPr lang="hu-HU" sz="2000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22785263-9A38-9D1B-3835-1C4626797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1640" y="4853478"/>
            <a:ext cx="4328512" cy="59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3336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DF4A8-B7B8-2BDB-854D-B4CC2384C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8DE0FBCB-3DC5-9487-25F0-D5C9A31F3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Rádiógombok 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radio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EDE59A5-4CAF-9BB1-BF36-89BE962D6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57</a:t>
            </a:fld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A7690535-349E-0545-B229-B1E4CC5AE173}"/>
              </a:ext>
            </a:extLst>
          </p:cNvPr>
          <p:cNvSpPr/>
          <p:nvPr/>
        </p:nvSpPr>
        <p:spPr>
          <a:xfrm>
            <a:off x="527382" y="1530879"/>
            <a:ext cx="1039315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"r1"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Igen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radio</a:t>
            </a:r>
            <a:r>
              <a:rPr lang="hu-HU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reszvetel</a:t>
            </a:r>
            <a:r>
              <a:rPr lang="hu-HU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"igen"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"r1"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"r2"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Nem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radio</a:t>
            </a:r>
            <a:r>
              <a:rPr lang="hu-HU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reszvetel</a:t>
            </a:r>
            <a:r>
              <a:rPr lang="hu-HU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"nem"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"r2"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2" name="Táblázat 1">
            <a:extLst>
              <a:ext uri="{FF2B5EF4-FFF2-40B4-BE49-F238E27FC236}">
                <a16:creationId xmlns:a16="http://schemas.microsoft.com/office/drawing/2014/main" id="{09AE4B64-3301-50AB-6E76-58411C9461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507472"/>
              </p:ext>
            </p:extLst>
          </p:nvPr>
        </p:nvGraphicFramePr>
        <p:xfrm>
          <a:off x="543373" y="3759941"/>
          <a:ext cx="10801199" cy="313436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338502">
                  <a:extLst>
                    <a:ext uri="{9D8B030D-6E8A-4147-A177-3AD203B41FA5}">
                      <a16:colId xmlns:a16="http://schemas.microsoft.com/office/drawing/2014/main" val="2672130027"/>
                    </a:ext>
                  </a:extLst>
                </a:gridCol>
                <a:gridCol w="8462697">
                  <a:extLst>
                    <a:ext uri="{9D8B030D-6E8A-4147-A177-3AD203B41FA5}">
                      <a16:colId xmlns:a16="http://schemas.microsoft.com/office/drawing/2014/main" val="424903458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hu-HU" b="1" dirty="0"/>
                        <a:t>Paraméterek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609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</a:rPr>
                        <a:t>type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b="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radio</a:t>
                      </a:r>
                      <a:r>
                        <a:rPr lang="hu-HU" sz="18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hu-HU" dirty="0"/>
                        <a:t>(választókapcsoló (rádió gomb) típusú mező esetén)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738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b="0" i="0" dirty="0">
                          <a:solidFill>
                            <a:srgbClr val="000000"/>
                          </a:solidFill>
                          <a:effectLst/>
                        </a:rPr>
                        <a:t>az űrlapelem neve. </a:t>
                      </a:r>
                      <a:r>
                        <a:rPr lang="hu-HU" sz="1800" b="0" i="0" dirty="0">
                          <a:solidFill>
                            <a:srgbClr val="FF0000"/>
                          </a:solidFill>
                          <a:effectLst/>
                        </a:rPr>
                        <a:t>Figyelem! A rádiógomb csoportban minden mezőnek </a:t>
                      </a:r>
                      <a:r>
                        <a:rPr lang="hu-HU" sz="1800" b="0" i="0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ugyanazt a nevet </a:t>
                      </a:r>
                      <a:r>
                        <a:rPr lang="hu-HU" sz="1800" b="0" i="0" dirty="0">
                          <a:solidFill>
                            <a:srgbClr val="FF0000"/>
                          </a:solidFill>
                          <a:effectLst/>
                        </a:rPr>
                        <a:t>kell adni!</a:t>
                      </a:r>
                      <a:endParaRPr lang="hu-HU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883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</a:rPr>
                        <a:t>id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b="0" i="0" dirty="0">
                          <a:solidFill>
                            <a:srgbClr val="000000"/>
                          </a:solidFill>
                          <a:effectLst/>
                        </a:rPr>
                        <a:t>egyedi azonosító, a címkével való összekötésre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264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</a:rPr>
                        <a:t>required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logikai attribútum. Ha szerepel, akkor kötelező megadni az adatot.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966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kern="120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value</a:t>
                      </a:r>
                      <a:endParaRPr lang="hu-HU" sz="1800" b="0" kern="1200" dirty="0">
                        <a:solidFill>
                          <a:srgbClr val="E50000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 választókapcsolóhoz tartozó érték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003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kern="120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checked</a:t>
                      </a:r>
                      <a:endParaRPr lang="hu-HU" sz="1800" b="0" kern="1200" dirty="0">
                        <a:solidFill>
                          <a:srgbClr val="E50000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logikai attribútum. Ha szerepel, akkor ki lesz jelölve alapból az adott elem</a:t>
                      </a:r>
                    </a:p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843204"/>
                  </a:ext>
                </a:extLst>
              </a:tr>
            </a:tbl>
          </a:graphicData>
        </a:graphic>
      </p:graphicFrame>
      <p:pic>
        <p:nvPicPr>
          <p:cNvPr id="8" name="Kép 7">
            <a:extLst>
              <a:ext uri="{FF2B5EF4-FFF2-40B4-BE49-F238E27FC236}">
                <a16:creationId xmlns:a16="http://schemas.microsoft.com/office/drawing/2014/main" id="{31F1F909-8388-D1FA-7AF0-F09167753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58" y="2851341"/>
            <a:ext cx="2287921" cy="87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8800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F3865-0B5B-AD51-069C-63EC90517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11CC0529-97D9-F38B-C4BF-982A641A5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Rádiógombok 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radio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9C3E594-F53D-2446-C3B8-3A4DA92BF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58</a:t>
            </a:fld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B0908D9F-B589-205C-1AEA-BDEF34008FE3}"/>
              </a:ext>
            </a:extLst>
          </p:cNvPr>
          <p:cNvSpPr/>
          <p:nvPr/>
        </p:nvSpPr>
        <p:spPr>
          <a:xfrm>
            <a:off x="527382" y="1530879"/>
            <a:ext cx="1039315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"r1"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Igen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radio</a:t>
            </a:r>
            <a:r>
              <a:rPr lang="hu-HU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reszvetel</a:t>
            </a:r>
            <a:r>
              <a:rPr lang="hu-HU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"igen"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"r1"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"r2"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Nem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radio</a:t>
            </a:r>
            <a:r>
              <a:rPr lang="hu-HU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reszvetel</a:t>
            </a:r>
            <a:r>
              <a:rPr lang="hu-HU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"nem"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"r2"</a:t>
            </a:r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DED24BAE-BE98-01B8-3C2E-40B18F567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58" y="2851341"/>
            <a:ext cx="2287921" cy="874246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9D14F0C0-D2C2-E35F-3DB6-CC5ECFBB84BC}"/>
              </a:ext>
            </a:extLst>
          </p:cNvPr>
          <p:cNvSpPr txBox="1"/>
          <p:nvPr/>
        </p:nvSpPr>
        <p:spPr>
          <a:xfrm>
            <a:off x="519848" y="4853478"/>
            <a:ext cx="7080785" cy="954107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Feladat:</a:t>
            </a:r>
            <a:endParaRPr lang="hu-HU" sz="2800" dirty="0"/>
          </a:p>
          <a:p>
            <a:r>
              <a:rPr lang="hu-HU" sz="2800" dirty="0"/>
              <a:t>Készítsük el az itt látható rádió gombsort! </a:t>
            </a:r>
            <a:endParaRPr lang="hu-HU" sz="2000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7BDBBBA4-D829-57CC-CA7A-E1E3A8248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175" y="4853477"/>
            <a:ext cx="3518491" cy="47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273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DE196-61C1-D547-9FF0-A49F66D93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3C83CE27-2F37-9DC6-578F-BC5BEBC6C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Jelölőnégyzet 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checkbox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24073B6-562F-1263-2EE0-67D41BB7C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59</a:t>
            </a:fld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CD96D31B-2B79-C1DE-7A58-99EDCBB0EF09}"/>
              </a:ext>
            </a:extLst>
          </p:cNvPr>
          <p:cNvSpPr/>
          <p:nvPr/>
        </p:nvSpPr>
        <p:spPr>
          <a:xfrm>
            <a:off x="527382" y="1530879"/>
            <a:ext cx="1112960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n-NO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nn-N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28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nn-N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n-NO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"checkbox"</a:t>
            </a:r>
            <a:r>
              <a:rPr lang="nn-N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28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nn-N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n-NO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"vega"</a:t>
            </a:r>
            <a:r>
              <a:rPr lang="nn-N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28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nn-N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n-NO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"vega„</a:t>
            </a:r>
            <a:br>
              <a:rPr lang="hu-HU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lang="hu-HU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nn-N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28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nn-N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n-NO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"igen"</a:t>
            </a:r>
            <a:r>
              <a:rPr lang="nn-NO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nn-NO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nn-N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&lt;label</a:t>
            </a:r>
            <a:r>
              <a:rPr lang="nn-N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28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nn-N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n-NO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"vega"</a:t>
            </a:r>
            <a:r>
              <a:rPr lang="nn-NO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n-N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Vegetáriánus menüt kérek</a:t>
            </a:r>
            <a:r>
              <a:rPr lang="nn-NO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&lt;/label&gt;</a:t>
            </a:r>
            <a:endParaRPr lang="nn-NO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2" name="Táblázat 1">
            <a:extLst>
              <a:ext uri="{FF2B5EF4-FFF2-40B4-BE49-F238E27FC236}">
                <a16:creationId xmlns:a16="http://schemas.microsoft.com/office/drawing/2014/main" id="{B8580EF8-FD65-F5BD-653B-D014A887BB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070464"/>
              </p:ext>
            </p:extLst>
          </p:nvPr>
        </p:nvGraphicFramePr>
        <p:xfrm>
          <a:off x="543373" y="3759941"/>
          <a:ext cx="10801199" cy="286512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338502">
                  <a:extLst>
                    <a:ext uri="{9D8B030D-6E8A-4147-A177-3AD203B41FA5}">
                      <a16:colId xmlns:a16="http://schemas.microsoft.com/office/drawing/2014/main" val="2672130027"/>
                    </a:ext>
                  </a:extLst>
                </a:gridCol>
                <a:gridCol w="8462697">
                  <a:extLst>
                    <a:ext uri="{9D8B030D-6E8A-4147-A177-3AD203B41FA5}">
                      <a16:colId xmlns:a16="http://schemas.microsoft.com/office/drawing/2014/main" val="424903458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hu-HU" b="1" dirty="0"/>
                        <a:t>Paraméterek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609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</a:rPr>
                        <a:t>type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b="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checkbox</a:t>
                      </a:r>
                      <a:r>
                        <a:rPr lang="hu-HU" sz="1800" b="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hu-HU" dirty="0"/>
                        <a:t>(jelölőnégyzet)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738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b="0" i="0" dirty="0">
                          <a:solidFill>
                            <a:srgbClr val="000000"/>
                          </a:solidFill>
                          <a:effectLst/>
                        </a:rPr>
                        <a:t>az űrlapelem neve. </a:t>
                      </a:r>
                      <a:endParaRPr lang="hu-HU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883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</a:rPr>
                        <a:t>id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b="0" i="0" dirty="0">
                          <a:solidFill>
                            <a:srgbClr val="000000"/>
                          </a:solidFill>
                          <a:effectLst/>
                        </a:rPr>
                        <a:t>egyedi azonosító, a címkével való összekötésre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264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</a:rPr>
                        <a:t>required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logikai attribútum. Ha szerepel, akkor kötelező megadni az adatot.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966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kern="120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value</a:t>
                      </a:r>
                      <a:endParaRPr lang="hu-HU" sz="1800" b="0" kern="1200" dirty="0">
                        <a:solidFill>
                          <a:srgbClr val="E50000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 mezőhöz tartozó érték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003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kern="120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checked</a:t>
                      </a:r>
                      <a:endParaRPr lang="hu-HU" sz="1800" b="0" kern="1200" dirty="0">
                        <a:solidFill>
                          <a:srgbClr val="E50000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logikai attribútum. Ha szerepel, akkor ki lesz jelölve alapból az adott elem</a:t>
                      </a:r>
                    </a:p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843204"/>
                  </a:ext>
                </a:extLst>
              </a:tr>
            </a:tbl>
          </a:graphicData>
        </a:graphic>
      </p:graphicFrame>
      <p:pic>
        <p:nvPicPr>
          <p:cNvPr id="6" name="Kép 5">
            <a:extLst>
              <a:ext uri="{FF2B5EF4-FFF2-40B4-BE49-F238E27FC236}">
                <a16:creationId xmlns:a16="http://schemas.microsoft.com/office/drawing/2014/main" id="{DA248ABC-BAED-AE66-CA03-C70EB75AA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73" y="3098059"/>
            <a:ext cx="4078625" cy="6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6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Táblázatok </a:t>
            </a:r>
            <a:r>
              <a:rPr lang="hu-HU" i="1" dirty="0"/>
              <a:t>(</a:t>
            </a:r>
            <a:r>
              <a:rPr lang="hu-HU" i="1" dirty="0" err="1"/>
              <a:t>tables</a:t>
            </a:r>
            <a:r>
              <a:rPr lang="hu-HU" i="1" dirty="0"/>
              <a:t>)</a:t>
            </a:r>
            <a:r>
              <a:rPr lang="hu-HU" dirty="0"/>
              <a:t> használata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46818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94C9C-E0DD-3CDE-F023-23B879B07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935C627F-E043-19DB-660B-058F521A2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Jelölőnégyzet 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checkbox</a:t>
            </a:r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DF1DDD7-E8DC-636E-B1BA-3AF8C5E54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60</a:t>
            </a:fld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7326D5BE-71DF-1A29-2D31-E057685BED4F}"/>
              </a:ext>
            </a:extLst>
          </p:cNvPr>
          <p:cNvSpPr/>
          <p:nvPr/>
        </p:nvSpPr>
        <p:spPr>
          <a:xfrm>
            <a:off x="527382" y="1530879"/>
            <a:ext cx="1112960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nn-NO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nn-N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28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nn-N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n-NO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"checkbox"</a:t>
            </a:r>
            <a:r>
              <a:rPr lang="nn-N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28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nn-N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n-NO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"vega"</a:t>
            </a:r>
            <a:r>
              <a:rPr lang="nn-N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28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nn-N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n-NO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"vega„</a:t>
            </a:r>
            <a:br>
              <a:rPr lang="hu-HU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lang="hu-HU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nn-N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28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nn-N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n-NO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"igen"</a:t>
            </a:r>
            <a:r>
              <a:rPr lang="nn-NO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nn-NO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nn-N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&lt;label</a:t>
            </a:r>
            <a:r>
              <a:rPr lang="nn-N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28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nn-N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n-NO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"vega"</a:t>
            </a:r>
            <a:r>
              <a:rPr lang="nn-NO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n-N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Vegetáriánus menüt kérek</a:t>
            </a:r>
            <a:r>
              <a:rPr lang="nn-NO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&lt;/label&gt;</a:t>
            </a:r>
            <a:endParaRPr lang="nn-NO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BDABEDEF-B7D4-F47D-6E48-1E54A69B4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73" y="3098059"/>
            <a:ext cx="4078625" cy="657450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F1A2A097-8DD4-A68C-0D4E-A70FC0A1A7C1}"/>
              </a:ext>
            </a:extLst>
          </p:cNvPr>
          <p:cNvSpPr txBox="1"/>
          <p:nvPr/>
        </p:nvSpPr>
        <p:spPr>
          <a:xfrm>
            <a:off x="519848" y="4853478"/>
            <a:ext cx="7080785" cy="954107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Feladat:</a:t>
            </a:r>
            <a:endParaRPr lang="hu-HU" sz="2800" dirty="0"/>
          </a:p>
          <a:p>
            <a:r>
              <a:rPr lang="hu-HU" sz="2800" dirty="0"/>
              <a:t>Készítsük el az itt látható jelölőnégyzetet! </a:t>
            </a:r>
            <a:endParaRPr lang="hu-HU" sz="2000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B23E686B-E18A-D7CA-860D-9986699E3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2026" y="4853478"/>
            <a:ext cx="4106213" cy="30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5611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DFE5CE9-12D9-6F5E-31B4-D8EE6B50A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Egyéb hasznos &lt;input&gt; mezők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B737EF9-6F25-7A9D-7C9B-733E73A1F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3" y="1628801"/>
            <a:ext cx="11137235" cy="648071"/>
          </a:xfrm>
        </p:spPr>
        <p:txBody>
          <a:bodyPr/>
          <a:lstStyle/>
          <a:p>
            <a:r>
              <a:rPr lang="hu-HU" dirty="0">
                <a:hlinkClick r:id="rId2"/>
              </a:rPr>
              <a:t>https://developer.mozilla.org/en-US/docs/Web/HTML/Element/input</a:t>
            </a:r>
            <a:r>
              <a:rPr lang="hu-HU" dirty="0"/>
              <a:t> 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729A713-750E-ABE4-753A-7C6C30BDF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61</a:t>
            </a:fld>
            <a:endParaRPr lang="hu-HU"/>
          </a:p>
        </p:txBody>
      </p:sp>
      <p:graphicFrame>
        <p:nvGraphicFramePr>
          <p:cNvPr id="7" name="Táblázat 6">
            <a:extLst>
              <a:ext uri="{FF2B5EF4-FFF2-40B4-BE49-F238E27FC236}">
                <a16:creationId xmlns:a16="http://schemas.microsoft.com/office/drawing/2014/main" id="{4D726067-3221-60AE-6DD4-7E2445CFBE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760512"/>
              </p:ext>
            </p:extLst>
          </p:nvPr>
        </p:nvGraphicFramePr>
        <p:xfrm>
          <a:off x="767408" y="2345952"/>
          <a:ext cx="8128000" cy="3708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38151457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6988990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Típus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Példa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343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 err="1"/>
                        <a:t>color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395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 err="1"/>
                        <a:t>date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790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167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 err="1"/>
                        <a:t>number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154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 err="1"/>
                        <a:t>password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4753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 err="1"/>
                        <a:t>range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001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523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 err="1"/>
                        <a:t>time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3845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 err="1"/>
                        <a:t>week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640831"/>
                  </a:ext>
                </a:extLst>
              </a:tr>
            </a:tbl>
          </a:graphicData>
        </a:graphic>
      </p:graphicFrame>
      <p:pic>
        <p:nvPicPr>
          <p:cNvPr id="9" name="Kép 8">
            <a:extLst>
              <a:ext uri="{FF2B5EF4-FFF2-40B4-BE49-F238E27FC236}">
                <a16:creationId xmlns:a16="http://schemas.microsoft.com/office/drawing/2014/main" id="{0506315A-E16C-364C-F0D4-CB2292388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408" y="2708920"/>
            <a:ext cx="571500" cy="38100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0F0CE08B-5A74-B89E-EA95-80F431D4A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747" y="3124200"/>
            <a:ext cx="1400175" cy="304800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8D24FD14-FC3D-05EF-A756-346E9FC64B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747" y="3444231"/>
            <a:ext cx="1162050" cy="323850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919DAA02-5AC6-3C4E-9B3C-AA67C6F6E7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1408" y="3864736"/>
            <a:ext cx="1781175" cy="304800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5AF52384-C2FA-CE20-6769-BA8931CD70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9983" y="4226309"/>
            <a:ext cx="1752600" cy="314325"/>
          </a:xfrm>
          <a:prstGeom prst="rect">
            <a:avLst/>
          </a:prstGeom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7CB18026-3A45-97F2-E773-4BF7B366CE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1408" y="4617501"/>
            <a:ext cx="1333500" cy="257175"/>
          </a:xfrm>
          <a:prstGeom prst="rect">
            <a:avLst/>
          </a:prstGeom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CBEB62B4-6FA1-164E-6CF2-6B3DB35E8C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1408" y="4991590"/>
            <a:ext cx="1771650" cy="295275"/>
          </a:xfrm>
          <a:prstGeom prst="rect">
            <a:avLst/>
          </a:prstGeom>
        </p:spPr>
      </p:pic>
      <p:pic>
        <p:nvPicPr>
          <p:cNvPr id="24" name="Kép 23">
            <a:extLst>
              <a:ext uri="{FF2B5EF4-FFF2-40B4-BE49-F238E27FC236}">
                <a16:creationId xmlns:a16="http://schemas.microsoft.com/office/drawing/2014/main" id="{4331436E-AEB2-31FA-0BAB-AFDF04707D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9983" y="5355945"/>
            <a:ext cx="781050" cy="314325"/>
          </a:xfrm>
          <a:prstGeom prst="rect">
            <a:avLst/>
          </a:prstGeom>
        </p:spPr>
      </p:pic>
      <p:pic>
        <p:nvPicPr>
          <p:cNvPr id="26" name="Kép 25">
            <a:extLst>
              <a:ext uri="{FF2B5EF4-FFF2-40B4-BE49-F238E27FC236}">
                <a16:creationId xmlns:a16="http://schemas.microsoft.com/office/drawing/2014/main" id="{0820640D-CF34-D2BD-B4BD-276BAA7BF7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75034" y="5735558"/>
            <a:ext cx="1371600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287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049B3-B573-B6D2-DAF4-4E17BAE51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E7A1E073-5986-16AC-C63F-BBDFED4CD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Szövegterült 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800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119EAFA-2208-F8B5-E336-CD48C2FAC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62</a:t>
            </a:fld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1C4E4744-3B6B-9CC3-19EC-9B744308CB84}"/>
              </a:ext>
            </a:extLst>
          </p:cNvPr>
          <p:cNvSpPr/>
          <p:nvPr/>
        </p:nvSpPr>
        <p:spPr>
          <a:xfrm>
            <a:off x="527382" y="1530879"/>
            <a:ext cx="103931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"vel"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Véleményed a termékről: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velemeny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"vel"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cols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"50"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"10"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 &lt;/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2" name="Táblázat 1">
            <a:extLst>
              <a:ext uri="{FF2B5EF4-FFF2-40B4-BE49-F238E27FC236}">
                <a16:creationId xmlns:a16="http://schemas.microsoft.com/office/drawing/2014/main" id="{8D9C7439-F5DD-8B0F-279D-B49D8677E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360096"/>
              </p:ext>
            </p:extLst>
          </p:nvPr>
        </p:nvGraphicFramePr>
        <p:xfrm>
          <a:off x="527382" y="3224012"/>
          <a:ext cx="10801199" cy="333756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338502">
                  <a:extLst>
                    <a:ext uri="{9D8B030D-6E8A-4147-A177-3AD203B41FA5}">
                      <a16:colId xmlns:a16="http://schemas.microsoft.com/office/drawing/2014/main" val="2672130027"/>
                    </a:ext>
                  </a:extLst>
                </a:gridCol>
                <a:gridCol w="8462697">
                  <a:extLst>
                    <a:ext uri="{9D8B030D-6E8A-4147-A177-3AD203B41FA5}">
                      <a16:colId xmlns:a16="http://schemas.microsoft.com/office/drawing/2014/main" val="424903458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hu-HU" b="1" dirty="0"/>
                        <a:t>Paraméterek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609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b="0" i="0" dirty="0">
                          <a:solidFill>
                            <a:srgbClr val="000000"/>
                          </a:solidFill>
                          <a:effectLst/>
                        </a:rPr>
                        <a:t>az űrlapelem neve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883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</a:rPr>
                        <a:t>id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b="0" i="0" dirty="0">
                          <a:solidFill>
                            <a:srgbClr val="000000"/>
                          </a:solidFill>
                          <a:effectLst/>
                        </a:rPr>
                        <a:t>egyedi azonosító, a címkével való összekötésre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264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</a:rPr>
                        <a:t>cols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b="0" i="0" dirty="0">
                          <a:solidFill>
                            <a:srgbClr val="000000"/>
                          </a:solidFill>
                          <a:effectLst/>
                        </a:rPr>
                        <a:t>oszlopok száma (karakterben)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4291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</a:rPr>
                        <a:t>rows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b="0" i="0" dirty="0">
                          <a:solidFill>
                            <a:srgbClr val="000000"/>
                          </a:solidFill>
                          <a:effectLst/>
                        </a:rPr>
                        <a:t>sorok száma (karakterben)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706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i="0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minlength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b="0" i="0" dirty="0">
                          <a:solidFill>
                            <a:srgbClr val="000000"/>
                          </a:solidFill>
                          <a:effectLst/>
                        </a:rPr>
                        <a:t>beírandó szöveg minimális hossza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443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i="0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maxlength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b="0" i="0" dirty="0">
                          <a:solidFill>
                            <a:srgbClr val="000000"/>
                          </a:solidFill>
                          <a:effectLst/>
                        </a:rPr>
                        <a:t>beírandó szöveg maximális hossza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986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placeholder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800" dirty="0">
                          <a:solidFill>
                            <a:srgbClr val="000000"/>
                          </a:solidFill>
                        </a:rPr>
                        <a:t>mezőben megjelenő szöveg (súgó), amely eltűnik gépeléskor</a:t>
                      </a:r>
                      <a:r>
                        <a:rPr lang="hu-HU" sz="1800" b="1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470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800" b="0" dirty="0" err="1">
                          <a:solidFill>
                            <a:srgbClr val="E50000"/>
                          </a:solidFill>
                          <a:effectLst/>
                          <a:latin typeface="Consolas" panose="020B0609020204030204" pitchFamily="49" charset="0"/>
                        </a:rPr>
                        <a:t>required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logikai attribútum. Ha szerepel, akkor kötelező megadni az adatot.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966056"/>
                  </a:ext>
                </a:extLst>
              </a:tr>
            </a:tbl>
          </a:graphicData>
        </a:graphic>
      </p:graphicFrame>
      <p:pic>
        <p:nvPicPr>
          <p:cNvPr id="6" name="Kép 5">
            <a:extLst>
              <a:ext uri="{FF2B5EF4-FFF2-40B4-BE49-F238E27FC236}">
                <a16:creationId xmlns:a16="http://schemas.microsoft.com/office/drawing/2014/main" id="{DF0D6E8F-E6C4-F1FF-15A2-A8461A623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144" y="2547200"/>
            <a:ext cx="4358643" cy="203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8839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3F538-0E66-611B-8342-6AB374BD7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46DA6406-9992-20F2-8727-3C334A6C2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Szövegterült 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US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800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B24F018-5E5E-343C-811F-2A63641FF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63</a:t>
            </a:fld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3E06EC86-DD50-4D0D-5A68-FEEAD3986B5A}"/>
              </a:ext>
            </a:extLst>
          </p:cNvPr>
          <p:cNvSpPr/>
          <p:nvPr/>
        </p:nvSpPr>
        <p:spPr>
          <a:xfrm>
            <a:off x="527382" y="1530879"/>
            <a:ext cx="103931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"vel"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Véleményed a termékről: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velemeny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"vel"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cols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"50"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"10"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 &lt;/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2A7E9C78-633F-2EB1-3398-447D1397595D}"/>
              </a:ext>
            </a:extLst>
          </p:cNvPr>
          <p:cNvSpPr txBox="1"/>
          <p:nvPr/>
        </p:nvSpPr>
        <p:spPr>
          <a:xfrm>
            <a:off x="407368" y="3312171"/>
            <a:ext cx="5027347" cy="1384995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Feladat:</a:t>
            </a:r>
            <a:endParaRPr lang="hu-HU" sz="2800" dirty="0"/>
          </a:p>
          <a:p>
            <a:r>
              <a:rPr lang="hu-HU" sz="2800" dirty="0"/>
              <a:t>Készítsük el az itt látható szövegterületet! </a:t>
            </a:r>
            <a:endParaRPr lang="hu-HU" sz="2000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EDCB376D-51A5-8BF9-8B36-7A9AF4903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984" y="3312170"/>
            <a:ext cx="5855188" cy="270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378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4C37920-EBE8-93B1-69DE-F0D7B98E7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Mezőcsoportok és feliratok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77AA9A7-5918-F367-A836-1C7FFB8A4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Az űrlapok esetén érdemes lehet az azonos témához tartozó mezőket összefogni.</a:t>
            </a:r>
          </a:p>
          <a:p>
            <a:r>
              <a:rPr lang="hu-HU" sz="2400" dirty="0"/>
              <a:t>A csoportosítandó mezőket a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fieldset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400" dirty="0"/>
              <a:t> és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fieldset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400" dirty="0"/>
              <a:t> tag-ek közé kell zárni. Minden ilyen csoportnak lehet felirata is, amelyet a </a:t>
            </a:r>
            <a:r>
              <a:rPr 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  <a:t>&lt;legend&gt; </a:t>
            </a:r>
            <a:r>
              <a:rPr lang="hu-HU" sz="2400" dirty="0"/>
              <a:t>és </a:t>
            </a:r>
            <a:r>
              <a:rPr 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  <a:t>&lt;/legend&gt; </a:t>
            </a:r>
            <a:r>
              <a:rPr lang="hu-HU" sz="2400" dirty="0"/>
              <a:t>tag-ek között kell megadni.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CC5A622-A8E8-4579-5AA1-430FC85CA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64</a:t>
            </a:fld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442DEA37-BB9F-C43A-4E39-080225947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774" y="3252343"/>
            <a:ext cx="8052145" cy="931373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FEF1DB25-1C34-785A-4F40-CF1017E0366B}"/>
              </a:ext>
            </a:extLst>
          </p:cNvPr>
          <p:cNvSpPr txBox="1"/>
          <p:nvPr/>
        </p:nvSpPr>
        <p:spPr>
          <a:xfrm>
            <a:off x="516910" y="4141440"/>
            <a:ext cx="1065718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fieldset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&lt;legend&gt;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Személyes adatok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&lt;/legend&gt;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nev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Név: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nev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nev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lakc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Lakcím: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lakc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lakc</a:t>
            </a:r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fieldset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0424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156A3-C649-EF3B-2C46-82C871C47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39C3171-AE28-BF23-BE83-4C917090A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Mezőcsoportok és feliratok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378EFC7-F63A-7F70-3204-BA5DCAB69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4" y="1628801"/>
            <a:ext cx="6183936" cy="4752527"/>
          </a:xfrm>
        </p:spPr>
        <p:txBody>
          <a:bodyPr>
            <a:normAutofit/>
          </a:bodyPr>
          <a:lstStyle/>
          <a:p>
            <a:r>
              <a:rPr lang="hu-HU" dirty="0"/>
              <a:t>Az űrlapok esetén érdemes lehet az azonos témához tartozó mezőket összefogni.</a:t>
            </a:r>
          </a:p>
          <a:p>
            <a:r>
              <a:rPr lang="hu-HU" dirty="0"/>
              <a:t>A csoportosítandó mezőket a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fieldset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dirty="0"/>
              <a:t> és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fieldset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dirty="0"/>
              <a:t> tag-ek közé kell zárni. Minden ilyen csoportnak lehet felirata is, amelyet a </a:t>
            </a:r>
            <a: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&lt;legend&gt; </a:t>
            </a:r>
            <a:r>
              <a:rPr lang="hu-HU" dirty="0"/>
              <a:t>és </a:t>
            </a:r>
            <a:r>
              <a:rPr lang="hu-HU" dirty="0">
                <a:solidFill>
                  <a:srgbClr val="800000"/>
                </a:solidFill>
                <a:latin typeface="Consolas" panose="020B0609020204030204" pitchFamily="49" charset="0"/>
              </a:rPr>
              <a:t>&lt;/legend&gt; </a:t>
            </a:r>
            <a:r>
              <a:rPr lang="hu-HU" dirty="0"/>
              <a:t>tag-ek között kell megadni.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6E48263-1E59-DF19-E74D-F7992F89A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65</a:t>
            </a:fld>
            <a:endParaRPr lang="hu-HU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3FD0832C-02F5-F738-AA67-5B2E0D789D0C}"/>
              </a:ext>
            </a:extLst>
          </p:cNvPr>
          <p:cNvSpPr txBox="1"/>
          <p:nvPr/>
        </p:nvSpPr>
        <p:spPr>
          <a:xfrm>
            <a:off x="695400" y="5839317"/>
            <a:ext cx="5904656" cy="954107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Feladat:</a:t>
            </a:r>
            <a:endParaRPr lang="hu-HU" sz="2800" dirty="0"/>
          </a:p>
          <a:p>
            <a:r>
              <a:rPr lang="hu-HU" sz="2800" dirty="0"/>
              <a:t>Készítsük el a 4 mezőcsoportot!</a:t>
            </a:r>
            <a:endParaRPr lang="hu-HU" sz="2000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FFE90A29-BB28-91F6-44E7-28AED812D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712" y="1519600"/>
            <a:ext cx="4624888" cy="529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26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90413DF-F25B-4D0C-9A98-AE714E04C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Canvas objektum használata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F1F0737-FDE8-42E0-AD22-D9890579C6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D1DE4B1-E858-4557-B86B-AA207161D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66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176949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64506A9-AD0A-490B-BC46-03D2C2CE6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Rajzvászon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7009D37-4945-418B-A009-D52A65D07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2" y="1628800"/>
            <a:ext cx="11129609" cy="4824536"/>
          </a:xfrm>
        </p:spPr>
        <p:txBody>
          <a:bodyPr/>
          <a:lstStyle/>
          <a:p>
            <a:r>
              <a:rPr lang="hu-HU" dirty="0"/>
              <a:t>A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canvas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hu-HU" dirty="0"/>
              <a:t>tag segítségével egy rajzvásznat lehet beilleszteni az oldalba. A rajzvászon tartalma JavaScript segítségével módosítható. Ezáltal dinamikusan jeleníthető meg rajta bármilyen kép, vagy grafika. 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AD8563E-8038-436F-84A7-FE2898D89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67</a:t>
            </a:fld>
            <a:endParaRPr lang="hu-HU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CA3E5067-1EB6-453A-9CD3-594597B6DF2A}"/>
              </a:ext>
            </a:extLst>
          </p:cNvPr>
          <p:cNvSpPr/>
          <p:nvPr/>
        </p:nvSpPr>
        <p:spPr>
          <a:xfrm>
            <a:off x="767408" y="3140968"/>
            <a:ext cx="774086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hu-HU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cnv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rajzvaszon</a:t>
            </a:r>
            <a:r>
              <a:rPr lang="hu-HU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cnv.getContext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'2d'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hu-HU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rajzvaszon.style.border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hu-HU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1px </a:t>
            </a:r>
            <a:r>
              <a:rPr lang="hu-HU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hu-HU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ctx.fillStyle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hu-HU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lightyellow</a:t>
            </a:r>
            <a:r>
              <a:rPr lang="hu-HU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ctx.fillRect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hu-HU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hu-HU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hu-HU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hu-HU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ctx.moveTo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hu-HU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hu-HU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ctx.lineTo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hu-HU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hu-HU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ctx.lineTo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hu-HU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hu-HU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ctx.stroke</a:t>
            </a:r>
            <a:r>
              <a:rPr lang="hu-HU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hu-HU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hu-HU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9837FE1E-A59A-4B39-9734-7E20F0D5B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647" y="3620480"/>
            <a:ext cx="3104688" cy="211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952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0B1A074-8CC5-46A7-BFA6-171B6E24D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D520127-F6AA-4193-A247-23952D92F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3" y="1699985"/>
            <a:ext cx="7560840" cy="2305079"/>
          </a:xfrm>
          <a:solidFill>
            <a:srgbClr val="C9E7A7"/>
          </a:solidFill>
        </p:spPr>
        <p:txBody>
          <a:bodyPr/>
          <a:lstStyle/>
          <a:p>
            <a:pPr marL="0" indent="0">
              <a:buNone/>
            </a:pPr>
            <a:r>
              <a:rPr lang="hu-HU" b="1" dirty="0"/>
              <a:t>Feladat:</a:t>
            </a:r>
          </a:p>
          <a:p>
            <a:pPr marL="0" indent="0">
              <a:buNone/>
            </a:pPr>
            <a:r>
              <a:rPr lang="hu-HU" dirty="0"/>
              <a:t>Az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urlap.html </a:t>
            </a:r>
            <a:r>
              <a:rPr lang="hu-HU" dirty="0"/>
              <a:t>oldalon, a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oldalmenu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hu-HU" dirty="0"/>
              <a:t>blokk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hu-HU" dirty="0"/>
              <a:t>után illesszük be az alábbi kódot és ellenőrizzük az eredményt!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4A94A08-12B6-40AF-A03E-93CB7C597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68</a:t>
            </a:fld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35E94164-1175-62DB-2A25-F935389CA063}"/>
              </a:ext>
            </a:extLst>
          </p:cNvPr>
          <p:cNvSpPr txBox="1"/>
          <p:nvPr/>
        </p:nvSpPr>
        <p:spPr>
          <a:xfrm>
            <a:off x="527382" y="3973746"/>
            <a:ext cx="751283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4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https://justpaste.it/hh939</a:t>
            </a:r>
            <a:r>
              <a:rPr lang="hu-HU" sz="4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322811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326C4D4-F7B3-4E19-8B4C-6BCB34A4A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HTML Validáció </a:t>
            </a:r>
            <a:r>
              <a:rPr lang="hu-HU" i="1" dirty="0"/>
              <a:t>(HTML </a:t>
            </a:r>
            <a:r>
              <a:rPr lang="hu-HU" i="1" dirty="0" err="1"/>
              <a:t>validation</a:t>
            </a:r>
            <a:r>
              <a:rPr lang="hu-HU" i="1" dirty="0"/>
              <a:t>)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74EF290-3AB6-4359-950D-04D3726A3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82B83BD-5404-44C4-ACFB-738740840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69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92130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3557A-C33A-8946-5797-0AFCC7C05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A34173-D743-1E3E-5500-3E9FB2CAC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64" y="415295"/>
            <a:ext cx="5140664" cy="1141497"/>
          </a:xfrm>
        </p:spPr>
        <p:txBody>
          <a:bodyPr/>
          <a:lstStyle/>
          <a:p>
            <a:pPr algn="l"/>
            <a:r>
              <a:rPr lang="hu-HU" dirty="0"/>
              <a:t>Táblázat beágyazása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95C3589-385B-7001-1581-233560091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406" y="1844825"/>
            <a:ext cx="5115522" cy="2520280"/>
          </a:xfrm>
          <a:solidFill>
            <a:srgbClr val="FFFFFF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800" dirty="0"/>
              <a:t> 	táblázat beszúrása</a:t>
            </a:r>
          </a:p>
          <a:p>
            <a:pPr marL="0" indent="0">
              <a:buNone/>
            </a:pP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800" dirty="0"/>
              <a:t> 		táblázatsor</a:t>
            </a:r>
          </a:p>
          <a:p>
            <a:pPr marL="0" indent="0">
              <a:buNone/>
            </a:pP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800" dirty="0"/>
              <a:t> 		fejléc cella</a:t>
            </a:r>
          </a:p>
          <a:p>
            <a:pPr marL="0" indent="0">
              <a:buNone/>
            </a:pP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800" dirty="0"/>
              <a:t> 		adatcella</a:t>
            </a:r>
          </a:p>
          <a:p>
            <a:pPr marL="0" indent="0">
              <a:buNone/>
            </a:pPr>
            <a:endParaRPr lang="hu-HU" sz="2800" dirty="0"/>
          </a:p>
          <a:p>
            <a:endParaRPr lang="hu-HU" sz="2800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A6956980-DAE8-1000-9576-79BC7F2F1F3E}"/>
              </a:ext>
            </a:extLst>
          </p:cNvPr>
          <p:cNvSpPr txBox="1"/>
          <p:nvPr/>
        </p:nvSpPr>
        <p:spPr>
          <a:xfrm>
            <a:off x="5735960" y="116632"/>
            <a:ext cx="6408712" cy="6463308"/>
          </a:xfrm>
          <a:prstGeom prst="rect">
            <a:avLst/>
          </a:prstGeom>
          <a:solidFill>
            <a:srgbClr val="D7DACD"/>
          </a:solidFill>
        </p:spPr>
        <p:txBody>
          <a:bodyPr wrap="square">
            <a:spAutoFit/>
          </a:bodyPr>
          <a:lstStyle/>
          <a:p>
            <a:r>
              <a:rPr lang="hu-HU" sz="1800" b="1" dirty="0"/>
              <a:t>Példa:</a:t>
            </a:r>
          </a:p>
          <a:p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Ország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Főváros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Népesség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Afganisztán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Kabul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25 500 100 fő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Albánia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Tirana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2 831 741 fő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Algéria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Algír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37 100 000 fő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6BF8D191-A861-DE30-75B8-DF157EFCA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06" y="4581128"/>
            <a:ext cx="5043513" cy="1886353"/>
          </a:xfrm>
          <a:prstGeom prst="rect">
            <a:avLst/>
          </a:prstGeom>
        </p:spPr>
      </p:pic>
      <p:sp>
        <p:nvSpPr>
          <p:cNvPr id="12" name="Felirat: vonal 11">
            <a:extLst>
              <a:ext uri="{FF2B5EF4-FFF2-40B4-BE49-F238E27FC236}">
                <a16:creationId xmlns:a16="http://schemas.microsoft.com/office/drawing/2014/main" id="{1B367E17-A6F5-E0E5-6F80-7D28B07EB1FF}"/>
              </a:ext>
            </a:extLst>
          </p:cNvPr>
          <p:cNvSpPr/>
          <p:nvPr/>
        </p:nvSpPr>
        <p:spPr>
          <a:xfrm>
            <a:off x="10022255" y="598580"/>
            <a:ext cx="1345170" cy="360040"/>
          </a:xfrm>
          <a:prstGeom prst="borderCallout1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Fejléc cella</a:t>
            </a:r>
          </a:p>
        </p:txBody>
      </p:sp>
      <p:sp>
        <p:nvSpPr>
          <p:cNvPr id="13" name="Felirat: vonal 12">
            <a:extLst>
              <a:ext uri="{FF2B5EF4-FFF2-40B4-BE49-F238E27FC236}">
                <a16:creationId xmlns:a16="http://schemas.microsoft.com/office/drawing/2014/main" id="{3E66052C-FE50-5CA0-B95B-6EFF7AB3D4B8}"/>
              </a:ext>
            </a:extLst>
          </p:cNvPr>
          <p:cNvSpPr/>
          <p:nvPr/>
        </p:nvSpPr>
        <p:spPr>
          <a:xfrm>
            <a:off x="10022255" y="1031312"/>
            <a:ext cx="1345170" cy="360040"/>
          </a:xfrm>
          <a:prstGeom prst="borderCallout1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Fejléc cella</a:t>
            </a:r>
          </a:p>
        </p:txBody>
      </p:sp>
      <p:sp>
        <p:nvSpPr>
          <p:cNvPr id="14" name="Felirat: vonal 13">
            <a:extLst>
              <a:ext uri="{FF2B5EF4-FFF2-40B4-BE49-F238E27FC236}">
                <a16:creationId xmlns:a16="http://schemas.microsoft.com/office/drawing/2014/main" id="{756C6A9D-AC30-522D-D683-4DDC6F0E88B0}"/>
              </a:ext>
            </a:extLst>
          </p:cNvPr>
          <p:cNvSpPr/>
          <p:nvPr/>
        </p:nvSpPr>
        <p:spPr>
          <a:xfrm>
            <a:off x="10022255" y="1464044"/>
            <a:ext cx="1345170" cy="360040"/>
          </a:xfrm>
          <a:prstGeom prst="borderCallout1">
            <a:avLst>
              <a:gd name="adj1" fmla="val 18750"/>
              <a:gd name="adj2" fmla="val -8333"/>
              <a:gd name="adj3" fmla="val 52150"/>
              <a:gd name="adj4" fmla="val -35641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Fejléc cella</a:t>
            </a:r>
          </a:p>
        </p:txBody>
      </p:sp>
      <p:sp>
        <p:nvSpPr>
          <p:cNvPr id="15" name="Felirat: vonal 14">
            <a:extLst>
              <a:ext uri="{FF2B5EF4-FFF2-40B4-BE49-F238E27FC236}">
                <a16:creationId xmlns:a16="http://schemas.microsoft.com/office/drawing/2014/main" id="{CDF2822E-29E6-D4BF-326E-85B6754AD128}"/>
              </a:ext>
            </a:extLst>
          </p:cNvPr>
          <p:cNvSpPr/>
          <p:nvPr/>
        </p:nvSpPr>
        <p:spPr>
          <a:xfrm>
            <a:off x="10416480" y="2276872"/>
            <a:ext cx="1345170" cy="360040"/>
          </a:xfrm>
          <a:prstGeom prst="borderCallout1">
            <a:avLst>
              <a:gd name="adj1" fmla="val 18750"/>
              <a:gd name="adj2" fmla="val -8333"/>
              <a:gd name="adj3" fmla="val 52150"/>
              <a:gd name="adj4" fmla="val -35641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Fejléc cella</a:t>
            </a:r>
          </a:p>
        </p:txBody>
      </p:sp>
      <p:sp>
        <p:nvSpPr>
          <p:cNvPr id="16" name="Felirat: vonal 15">
            <a:extLst>
              <a:ext uri="{FF2B5EF4-FFF2-40B4-BE49-F238E27FC236}">
                <a16:creationId xmlns:a16="http://schemas.microsoft.com/office/drawing/2014/main" id="{3E8399D6-B54F-92D0-DF1C-25E2A7DFB9F4}"/>
              </a:ext>
            </a:extLst>
          </p:cNvPr>
          <p:cNvSpPr/>
          <p:nvPr/>
        </p:nvSpPr>
        <p:spPr>
          <a:xfrm>
            <a:off x="10022255" y="3661952"/>
            <a:ext cx="1345170" cy="360040"/>
          </a:xfrm>
          <a:prstGeom prst="borderCallout1">
            <a:avLst>
              <a:gd name="adj1" fmla="val 18750"/>
              <a:gd name="adj2" fmla="val -8333"/>
              <a:gd name="adj3" fmla="val 52150"/>
              <a:gd name="adj4" fmla="val -35641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Fejléc cella</a:t>
            </a:r>
          </a:p>
        </p:txBody>
      </p:sp>
      <p:sp>
        <p:nvSpPr>
          <p:cNvPr id="17" name="Felirat: vonal 16">
            <a:extLst>
              <a:ext uri="{FF2B5EF4-FFF2-40B4-BE49-F238E27FC236}">
                <a16:creationId xmlns:a16="http://schemas.microsoft.com/office/drawing/2014/main" id="{EFE92073-1B53-075A-B322-0C2177402553}"/>
              </a:ext>
            </a:extLst>
          </p:cNvPr>
          <p:cNvSpPr/>
          <p:nvPr/>
        </p:nvSpPr>
        <p:spPr>
          <a:xfrm>
            <a:off x="9968107" y="5020061"/>
            <a:ext cx="1345170" cy="360040"/>
          </a:xfrm>
          <a:prstGeom prst="borderCallout1">
            <a:avLst>
              <a:gd name="adj1" fmla="val 18750"/>
              <a:gd name="adj2" fmla="val -8333"/>
              <a:gd name="adj3" fmla="val 52150"/>
              <a:gd name="adj4" fmla="val -35641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Fejléc cella</a:t>
            </a:r>
          </a:p>
        </p:txBody>
      </p:sp>
      <p:sp>
        <p:nvSpPr>
          <p:cNvPr id="18" name="Felirat: vonal 17">
            <a:extLst>
              <a:ext uri="{FF2B5EF4-FFF2-40B4-BE49-F238E27FC236}">
                <a16:creationId xmlns:a16="http://schemas.microsoft.com/office/drawing/2014/main" id="{3AEB033E-28C9-3CD7-0D80-396CAB1468FB}"/>
              </a:ext>
            </a:extLst>
          </p:cNvPr>
          <p:cNvSpPr/>
          <p:nvPr/>
        </p:nvSpPr>
        <p:spPr>
          <a:xfrm>
            <a:off x="10386520" y="2845667"/>
            <a:ext cx="1345170" cy="360040"/>
          </a:xfrm>
          <a:prstGeom prst="borderCallout1">
            <a:avLst>
              <a:gd name="adj1" fmla="val 18750"/>
              <a:gd name="adj2" fmla="val -8333"/>
              <a:gd name="adj3" fmla="val -656"/>
              <a:gd name="adj4" fmla="val -32276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Adatcellák</a:t>
            </a:r>
          </a:p>
        </p:txBody>
      </p:sp>
      <p:sp>
        <p:nvSpPr>
          <p:cNvPr id="19" name="Felirat: vonal 18">
            <a:extLst>
              <a:ext uri="{FF2B5EF4-FFF2-40B4-BE49-F238E27FC236}">
                <a16:creationId xmlns:a16="http://schemas.microsoft.com/office/drawing/2014/main" id="{3D7E9E20-0450-6EA5-3B17-C2B39B889292}"/>
              </a:ext>
            </a:extLst>
          </p:cNvPr>
          <p:cNvSpPr/>
          <p:nvPr/>
        </p:nvSpPr>
        <p:spPr>
          <a:xfrm>
            <a:off x="10029878" y="4165480"/>
            <a:ext cx="1345170" cy="360040"/>
          </a:xfrm>
          <a:prstGeom prst="borderCallout1">
            <a:avLst>
              <a:gd name="adj1" fmla="val 18750"/>
              <a:gd name="adj2" fmla="val -8333"/>
              <a:gd name="adj3" fmla="val -656"/>
              <a:gd name="adj4" fmla="val -32276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Adatcellák</a:t>
            </a:r>
          </a:p>
        </p:txBody>
      </p:sp>
      <p:sp>
        <p:nvSpPr>
          <p:cNvPr id="20" name="Felirat: vonal 19">
            <a:extLst>
              <a:ext uri="{FF2B5EF4-FFF2-40B4-BE49-F238E27FC236}">
                <a16:creationId xmlns:a16="http://schemas.microsoft.com/office/drawing/2014/main" id="{96E39309-15CD-2BCE-A106-C3BC344DC378}"/>
              </a:ext>
            </a:extLst>
          </p:cNvPr>
          <p:cNvSpPr/>
          <p:nvPr/>
        </p:nvSpPr>
        <p:spPr>
          <a:xfrm>
            <a:off x="10128448" y="5538209"/>
            <a:ext cx="1345170" cy="360040"/>
          </a:xfrm>
          <a:prstGeom prst="borderCallout1">
            <a:avLst>
              <a:gd name="adj1" fmla="val 18750"/>
              <a:gd name="adj2" fmla="val -8333"/>
              <a:gd name="adj3" fmla="val -656"/>
              <a:gd name="adj4" fmla="val -32276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Adatcellák</a:t>
            </a:r>
          </a:p>
        </p:txBody>
      </p:sp>
      <p:sp>
        <p:nvSpPr>
          <p:cNvPr id="21" name="Felirat: vonal 20">
            <a:extLst>
              <a:ext uri="{FF2B5EF4-FFF2-40B4-BE49-F238E27FC236}">
                <a16:creationId xmlns:a16="http://schemas.microsoft.com/office/drawing/2014/main" id="{BA2C0567-CA6A-5C4E-A6E3-448AE294220A}"/>
              </a:ext>
            </a:extLst>
          </p:cNvPr>
          <p:cNvSpPr/>
          <p:nvPr/>
        </p:nvSpPr>
        <p:spPr>
          <a:xfrm>
            <a:off x="5663952" y="948783"/>
            <a:ext cx="864096" cy="360040"/>
          </a:xfrm>
          <a:prstGeom prst="borderCallout1">
            <a:avLst>
              <a:gd name="adj1" fmla="val 58983"/>
              <a:gd name="adj2" fmla="val 104737"/>
              <a:gd name="adj3" fmla="val -8199"/>
              <a:gd name="adj4" fmla="val 130599"/>
            </a:avLst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Sor</a:t>
            </a:r>
          </a:p>
        </p:txBody>
      </p:sp>
      <p:sp>
        <p:nvSpPr>
          <p:cNvPr id="23" name="Felirat: vonal 22">
            <a:extLst>
              <a:ext uri="{FF2B5EF4-FFF2-40B4-BE49-F238E27FC236}">
                <a16:creationId xmlns:a16="http://schemas.microsoft.com/office/drawing/2014/main" id="{28600F07-224E-6019-200F-218B78C17F48}"/>
              </a:ext>
            </a:extLst>
          </p:cNvPr>
          <p:cNvSpPr/>
          <p:nvPr/>
        </p:nvSpPr>
        <p:spPr>
          <a:xfrm>
            <a:off x="5663952" y="2292099"/>
            <a:ext cx="864096" cy="360040"/>
          </a:xfrm>
          <a:prstGeom prst="borderCallout1">
            <a:avLst>
              <a:gd name="adj1" fmla="val 58983"/>
              <a:gd name="adj2" fmla="val 104737"/>
              <a:gd name="adj3" fmla="val -8199"/>
              <a:gd name="adj4" fmla="val 130599"/>
            </a:avLst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Sor</a:t>
            </a:r>
          </a:p>
        </p:txBody>
      </p:sp>
      <p:sp>
        <p:nvSpPr>
          <p:cNvPr id="24" name="Felirat: vonal 23">
            <a:extLst>
              <a:ext uri="{FF2B5EF4-FFF2-40B4-BE49-F238E27FC236}">
                <a16:creationId xmlns:a16="http://schemas.microsoft.com/office/drawing/2014/main" id="{8962F80A-BB6E-E890-52E5-5D2FA7E208AC}"/>
              </a:ext>
            </a:extLst>
          </p:cNvPr>
          <p:cNvSpPr/>
          <p:nvPr/>
        </p:nvSpPr>
        <p:spPr>
          <a:xfrm>
            <a:off x="5663952" y="3661952"/>
            <a:ext cx="864096" cy="360040"/>
          </a:xfrm>
          <a:prstGeom prst="borderCallout1">
            <a:avLst>
              <a:gd name="adj1" fmla="val 58983"/>
              <a:gd name="adj2" fmla="val 104737"/>
              <a:gd name="adj3" fmla="val -8199"/>
              <a:gd name="adj4" fmla="val 130599"/>
            </a:avLst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Sor</a:t>
            </a:r>
          </a:p>
        </p:txBody>
      </p:sp>
      <p:sp>
        <p:nvSpPr>
          <p:cNvPr id="25" name="Felirat: vonal 24">
            <a:extLst>
              <a:ext uri="{FF2B5EF4-FFF2-40B4-BE49-F238E27FC236}">
                <a16:creationId xmlns:a16="http://schemas.microsoft.com/office/drawing/2014/main" id="{7EFE65FF-5B87-AACD-5DBD-A39D0088D783}"/>
              </a:ext>
            </a:extLst>
          </p:cNvPr>
          <p:cNvSpPr/>
          <p:nvPr/>
        </p:nvSpPr>
        <p:spPr>
          <a:xfrm>
            <a:off x="5704023" y="5031805"/>
            <a:ext cx="864096" cy="360040"/>
          </a:xfrm>
          <a:prstGeom prst="borderCallout1">
            <a:avLst>
              <a:gd name="adj1" fmla="val 58983"/>
              <a:gd name="adj2" fmla="val 104737"/>
              <a:gd name="adj3" fmla="val -8199"/>
              <a:gd name="adj4" fmla="val 130599"/>
            </a:avLst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Sor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1810031-DA72-673A-FB62-D9614FE9B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02941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86B206ED-3D9B-4952-9E31-795AC1D23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Validálás</a:t>
            </a:r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1EAA4CE2-988C-4EEE-B463-7DAF17DD6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dirty="0">
                <a:hlinkClick r:id="rId2"/>
              </a:rPr>
              <a:t>https://validator.w3.org/</a:t>
            </a:r>
            <a:r>
              <a:rPr lang="hu-HU" dirty="0"/>
              <a:t> oldal segítségével nézzük meg, hogy szabványos-e, amit eddig csináltunk!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521A590-B808-4259-8405-65186A5CA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70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995DE51F-7181-4D1B-8EF6-82054D3DC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5" y="2708919"/>
            <a:ext cx="10472525" cy="392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901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sz="3600" dirty="0"/>
              <a:t>Kitekintés a stíluslapok használatába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Ez csak egy ízelítő, később még foglalkozunk a témával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71</a:t>
            </a:fld>
            <a:endParaRPr lang="hu-HU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Stíluslap Módosítása</a:t>
            </a:r>
          </a:p>
        </p:txBody>
      </p:sp>
      <p:sp>
        <p:nvSpPr>
          <p:cNvPr id="6" name="Tartalom helye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3200" dirty="0"/>
              <a:t>A letöltött csomagban találunk egy félig kész stíluslap állományt is (</a:t>
            </a:r>
            <a:r>
              <a:rPr lang="hu-HU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css</a:t>
            </a:r>
            <a:r>
              <a:rPr lang="hu-HU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/alap.css</a:t>
            </a:r>
            <a:r>
              <a:rPr lang="hu-HU" sz="3200" dirty="0"/>
              <a:t>).</a:t>
            </a:r>
          </a:p>
          <a:p>
            <a:r>
              <a:rPr lang="hu-HU" sz="3200" dirty="0"/>
              <a:t>Nyissuk meg a stíluslapot a szerkesztőben!</a:t>
            </a:r>
          </a:p>
          <a:p>
            <a:r>
              <a:rPr lang="hu-HU" sz="3200" dirty="0"/>
              <a:t>Nézzük meg, hogy milyen szabályokat tartalmaz!</a:t>
            </a:r>
            <a:endParaRPr lang="hu-HU" dirty="0"/>
          </a:p>
          <a:p>
            <a:pPr marL="118872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hu-HU" sz="320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72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533909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Gyakori Színmegadások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quarter" idx="1"/>
          </p:nvPr>
        </p:nvSpPr>
        <p:spPr>
          <a:xfrm>
            <a:off x="527383" y="1628801"/>
            <a:ext cx="5712633" cy="4752527"/>
          </a:xfrm>
        </p:spPr>
        <p:txBody>
          <a:bodyPr>
            <a:normAutofit lnSpcReduction="10000"/>
          </a:bodyPr>
          <a:lstStyle/>
          <a:p>
            <a:r>
              <a:rPr lang="hu-HU" dirty="0"/>
              <a:t>Szín megadás decimális RGB kóddal</a:t>
            </a:r>
          </a:p>
          <a:p>
            <a:pPr lvl="1"/>
            <a:r>
              <a:rPr lang="hu-HU" dirty="0" err="1">
                <a:latin typeface="Calibri" panose="020F0502020204030204" pitchFamily="34" charset="0"/>
                <a:cs typeface="Calibri" panose="020F0502020204030204" pitchFamily="34" charset="0"/>
              </a:rPr>
              <a:t>rgb</a:t>
            </a:r>
            <a:r>
              <a:rPr lang="hu-HU" dirty="0">
                <a:latin typeface="Calibri" panose="020F0502020204030204" pitchFamily="34" charset="0"/>
                <a:cs typeface="Calibri" panose="020F0502020204030204" pitchFamily="34" charset="0"/>
              </a:rPr>
              <a:t>(51,71,28)</a:t>
            </a:r>
          </a:p>
          <a:p>
            <a:r>
              <a:rPr lang="hu-HU" dirty="0"/>
              <a:t>Szín megadás hexadecimális RGB kóddal</a:t>
            </a:r>
          </a:p>
          <a:p>
            <a:pPr lvl="1"/>
            <a:r>
              <a:rPr lang="hu-HU" dirty="0">
                <a:latin typeface="Calibri" panose="020F0502020204030204" pitchFamily="34" charset="0"/>
                <a:cs typeface="Calibri" panose="020F0502020204030204" pitchFamily="34" charset="0"/>
              </a:rPr>
              <a:t>#f66</a:t>
            </a:r>
          </a:p>
          <a:p>
            <a:pPr lvl="1"/>
            <a:r>
              <a:rPr lang="hu-HU" dirty="0">
                <a:latin typeface="Calibri" panose="020F0502020204030204" pitchFamily="34" charset="0"/>
                <a:cs typeface="Calibri" panose="020F0502020204030204" pitchFamily="34" charset="0"/>
              </a:rPr>
              <a:t>#deb887</a:t>
            </a:r>
          </a:p>
          <a:p>
            <a:r>
              <a:rPr lang="hu-HU" dirty="0"/>
              <a:t>Szín megadás névvel</a:t>
            </a:r>
          </a:p>
          <a:p>
            <a:pPr lvl="1"/>
            <a:r>
              <a:rPr lang="hu-HU" dirty="0" err="1">
                <a:latin typeface="Calibri" panose="020F0502020204030204" pitchFamily="34" charset="0"/>
                <a:cs typeface="Calibri" panose="020F0502020204030204" pitchFamily="34" charset="0"/>
              </a:rPr>
              <a:t>blue</a:t>
            </a:r>
            <a:endParaRPr lang="hu-HU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hu-HU" dirty="0"/>
              <a:t>Szín megadás </a:t>
            </a:r>
            <a:r>
              <a:rPr lang="en-US" dirty="0"/>
              <a:t>s</a:t>
            </a:r>
            <a:r>
              <a:rPr lang="hu-HU" dirty="0" err="1"/>
              <a:t>zázalékosan</a:t>
            </a:r>
            <a:endParaRPr lang="hu-HU" dirty="0"/>
          </a:p>
          <a:p>
            <a:pPr lvl="1"/>
            <a:r>
              <a:rPr lang="hu-HU" dirty="0" err="1">
                <a:latin typeface="Calibri" panose="020F0502020204030204" pitchFamily="34" charset="0"/>
                <a:cs typeface="Calibri" panose="020F0502020204030204" pitchFamily="34" charset="0"/>
              </a:rPr>
              <a:t>rgb</a:t>
            </a:r>
            <a:r>
              <a:rPr lang="hu-HU" dirty="0">
                <a:latin typeface="Calibri" panose="020F0502020204030204" pitchFamily="34" charset="0"/>
                <a:cs typeface="Calibri" panose="020F0502020204030204" pitchFamily="34" charset="0"/>
              </a:rPr>
              <a:t>(50%,70%,30%)</a:t>
            </a:r>
          </a:p>
          <a:p>
            <a:pPr lvl="1"/>
            <a:endParaRPr lang="hu-HU" dirty="0"/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C1BF71F-D613-9614-E0A4-FDE776973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988" y="1700808"/>
            <a:ext cx="5145385" cy="2162649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AC883D6C-9DF3-DD53-0000-28B3D7B64262}"/>
              </a:ext>
            </a:extLst>
          </p:cNvPr>
          <p:cNvSpPr txBox="1"/>
          <p:nvPr/>
        </p:nvSpPr>
        <p:spPr>
          <a:xfrm>
            <a:off x="6480988" y="3863739"/>
            <a:ext cx="6097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>
                <a:hlinkClick r:id="rId3"/>
              </a:rPr>
              <a:t>https://developer.mozilla.org/en-US/</a:t>
            </a:r>
            <a:br>
              <a:rPr lang="hu-HU" dirty="0">
                <a:hlinkClick r:id="rId3"/>
              </a:rPr>
            </a:br>
            <a:r>
              <a:rPr lang="hu-HU" dirty="0" err="1">
                <a:hlinkClick r:id="rId3"/>
              </a:rPr>
              <a:t>docs</a:t>
            </a:r>
            <a:r>
              <a:rPr lang="hu-HU" dirty="0">
                <a:hlinkClick r:id="rId3"/>
              </a:rPr>
              <a:t>/Web/CSS/</a:t>
            </a:r>
            <a:r>
              <a:rPr lang="hu-HU" dirty="0" err="1">
                <a:hlinkClick r:id="rId3"/>
              </a:rPr>
              <a:t>named-color</a:t>
            </a:r>
            <a:r>
              <a:rPr lang="hu-H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34523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88308A2F-B4FE-920A-6E47-75C855C9D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603" y="1548562"/>
            <a:ext cx="6727389" cy="388032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0A828509-0438-B51A-ECE1-D85975BD8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Hasznos eszköz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7A4EAAE-28D2-7D89-6BAB-14B6B1B9A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400" y="2301791"/>
            <a:ext cx="5798910" cy="4121882"/>
          </a:xfrm>
        </p:spPr>
        <p:txBody>
          <a:bodyPr>
            <a:normAutofit/>
          </a:bodyPr>
          <a:lstStyle/>
          <a:p>
            <a:r>
              <a:rPr lang="hu-HU" sz="3200" dirty="0"/>
              <a:t>Szín kiválasztása paletta alapján</a:t>
            </a:r>
          </a:p>
          <a:p>
            <a:r>
              <a:rPr lang="hu-HU" sz="3200" dirty="0"/>
              <a:t>Színkód leolvasása több formátumban</a:t>
            </a:r>
          </a:p>
          <a:p>
            <a:r>
              <a:rPr lang="hu-HU" sz="3200" dirty="0"/>
              <a:t>Feltöltött kép adott színének kiválasztása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8ECD816-97A7-9131-67E5-074F04AF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74</a:t>
            </a:fld>
            <a:endParaRPr lang="hu-HU"/>
          </a:p>
        </p:txBody>
      </p:sp>
      <p:sp>
        <p:nvSpPr>
          <p:cNvPr id="6" name="Téglalap 5"/>
          <p:cNvSpPr/>
          <p:nvPr/>
        </p:nvSpPr>
        <p:spPr>
          <a:xfrm>
            <a:off x="839416" y="6191726"/>
            <a:ext cx="60801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dirty="0">
                <a:solidFill>
                  <a:schemeClr val="bg1"/>
                </a:solidFill>
                <a:hlinkClick r:id="rId3"/>
              </a:rPr>
              <a:t>https://redketchup.io/color-picker</a:t>
            </a:r>
            <a:r>
              <a:rPr lang="hu-HU" sz="28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81832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E307484-E914-3BF4-62C4-E005B2F95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Szövegszín, háttérszín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F413D72-2909-2EEC-7007-DA8B99370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3" y="1628800"/>
            <a:ext cx="6000665" cy="4752527"/>
          </a:xfrm>
        </p:spPr>
        <p:txBody>
          <a:bodyPr>
            <a:normAutofit/>
          </a:bodyPr>
          <a:lstStyle/>
          <a:p>
            <a:r>
              <a:rPr lang="hu-HU" sz="3200" b="1" dirty="0"/>
              <a:t>Szövegszín</a:t>
            </a:r>
            <a:r>
              <a:rPr lang="hu-HU" sz="3200" dirty="0"/>
              <a:t> megadása:</a:t>
            </a:r>
          </a:p>
          <a:p>
            <a:pPr lvl="1"/>
            <a:r>
              <a:rPr lang="hu-HU" sz="28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28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#f8f8f2</a:t>
            </a: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u-HU" sz="3200" b="1" dirty="0"/>
              <a:t>Háttérszín</a:t>
            </a:r>
            <a:r>
              <a:rPr lang="hu-HU" sz="3200" dirty="0"/>
              <a:t> megadása:</a:t>
            </a:r>
          </a:p>
          <a:p>
            <a:pPr lvl="1"/>
            <a:r>
              <a:rPr lang="hu-HU" sz="28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28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#f8f8f2</a:t>
            </a: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hu-HU" sz="3200" dirty="0"/>
          </a:p>
          <a:p>
            <a:pPr lvl="1"/>
            <a:endParaRPr lang="hu-HU" sz="2800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91732F3-B45F-F502-9814-6F23672B7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75</a:t>
            </a:fld>
            <a:endParaRPr lang="hu-HU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D4D58A36-C8CF-D852-0E13-922ED2F005F1}"/>
              </a:ext>
            </a:extLst>
          </p:cNvPr>
          <p:cNvSpPr txBox="1"/>
          <p:nvPr/>
        </p:nvSpPr>
        <p:spPr>
          <a:xfrm>
            <a:off x="6960096" y="1720840"/>
            <a:ext cx="4704521" cy="3539430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800" b="1" dirty="0"/>
              <a:t>Feladat: </a:t>
            </a:r>
          </a:p>
          <a:p>
            <a:r>
              <a:rPr lang="hu-HU" sz="2800" dirty="0"/>
              <a:t>A 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&lt;legend&gt; </a:t>
            </a:r>
            <a:r>
              <a:rPr lang="hu-HU" sz="2800" dirty="0"/>
              <a:t>elemek színe legyen a következő:</a:t>
            </a:r>
            <a:br>
              <a:rPr lang="hu-HU" sz="2800" dirty="0"/>
            </a:br>
            <a:r>
              <a:rPr lang="hu-HU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u-HU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110</a:t>
            </a: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54</a:t>
            </a: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hu-HU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54</a:t>
            </a:r>
            <a:r>
              <a:rPr lang="hu-HU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hu-HU" sz="2800" dirty="0"/>
          </a:p>
          <a:p>
            <a:r>
              <a:rPr lang="hu-HU" sz="2800" dirty="0"/>
              <a:t>A 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fieldset</a:t>
            </a:r>
            <a:r>
              <a:rPr lang="hu-HU" sz="2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hu-HU" sz="2800" dirty="0"/>
              <a:t>elemek háttérszíne legyen: </a:t>
            </a:r>
            <a:r>
              <a:rPr lang="hu-HU" sz="28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#faf4e3</a:t>
            </a:r>
            <a:endParaRPr lang="hu-HU" sz="2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hu-HU" sz="2800" dirty="0"/>
          </a:p>
        </p:txBody>
      </p:sp>
    </p:spTree>
    <p:extLst>
      <p:ext uri="{BB962C8B-B14F-4D97-AF65-F5344CB8AC3E}">
        <p14:creationId xmlns:p14="http://schemas.microsoft.com/office/powerpoint/2010/main" val="33930054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Bekezdés igazítás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7383" y="1995755"/>
            <a:ext cx="5184576" cy="4319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zövegdoboz 4"/>
          <p:cNvSpPr txBox="1"/>
          <p:nvPr/>
        </p:nvSpPr>
        <p:spPr>
          <a:xfrm>
            <a:off x="527383" y="1529347"/>
            <a:ext cx="6186309" cy="4001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text-</a:t>
            </a:r>
            <a:r>
              <a:rPr lang="hu-HU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align</a:t>
            </a:r>
            <a:r>
              <a:rPr lang="hu-H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"</a:t>
            </a:r>
            <a:r>
              <a:rPr lang="hu-HU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left|center|right|justify</a:t>
            </a:r>
            <a:r>
              <a:rPr lang="hu-H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12" name="Szövegdoboz 11"/>
          <p:cNvSpPr txBox="1"/>
          <p:nvPr/>
        </p:nvSpPr>
        <p:spPr>
          <a:xfrm>
            <a:off x="8472264" y="2101619"/>
            <a:ext cx="3192353" cy="3416320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400" b="1" dirty="0"/>
              <a:t>Feladat: </a:t>
            </a:r>
            <a:r>
              <a:rPr lang="hu-HU" sz="2400" dirty="0"/>
              <a:t>Készítsünk egy osztályt (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kozep</a:t>
            </a:r>
            <a:r>
              <a:rPr lang="hu-HU" sz="2400" dirty="0"/>
              <a:t>) néven, amelybe sorolva az elemet a szöveg középre igazodik. </a:t>
            </a:r>
          </a:p>
          <a:p>
            <a:endParaRPr lang="hu-HU" sz="2400" dirty="0"/>
          </a:p>
          <a:p>
            <a:r>
              <a:rPr lang="hu-HU" sz="2400" dirty="0"/>
              <a:t>Az űrlap oldalon a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 </a:t>
            </a:r>
            <a:r>
              <a:rPr lang="hu-HU" sz="2400" dirty="0"/>
              <a:t>címsort soroljuk ebbe az osztályba!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FBA24A94-F6B8-49E7-A89F-B17DF5701785}"/>
              </a:ext>
            </a:extLst>
          </p:cNvPr>
          <p:cNvSpPr txBox="1"/>
          <p:nvPr/>
        </p:nvSpPr>
        <p:spPr>
          <a:xfrm>
            <a:off x="5879976" y="2048791"/>
            <a:ext cx="25922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text-align:left</a:t>
            </a:r>
            <a:b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u-HU" dirty="0"/>
              <a:t>(balra igazítás)</a:t>
            </a:r>
          </a:p>
          <a:p>
            <a:endParaRPr lang="hu-HU" dirty="0"/>
          </a:p>
          <a:p>
            <a:endParaRPr lang="hu-HU" dirty="0"/>
          </a:p>
          <a:p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text-align:center</a:t>
            </a:r>
            <a:br>
              <a:rPr lang="hu-HU" dirty="0"/>
            </a:br>
            <a:r>
              <a:rPr lang="hu-HU" dirty="0"/>
              <a:t>(balra igazítás)</a:t>
            </a:r>
          </a:p>
          <a:p>
            <a:endParaRPr lang="hu-HU" dirty="0"/>
          </a:p>
          <a:p>
            <a:endParaRPr lang="hu-HU" dirty="0"/>
          </a:p>
          <a:p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text-align:right</a:t>
            </a:r>
            <a:br>
              <a:rPr lang="hu-HU" dirty="0"/>
            </a:br>
            <a:r>
              <a:rPr lang="hu-HU" dirty="0"/>
              <a:t>(jobbra igazítás)</a:t>
            </a:r>
          </a:p>
          <a:p>
            <a:endParaRPr lang="hu-HU" dirty="0"/>
          </a:p>
          <a:p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text-align:justify</a:t>
            </a:r>
            <a:br>
              <a:rPr lang="hu-HU" dirty="0"/>
            </a:br>
            <a:r>
              <a:rPr lang="hu-HU" dirty="0"/>
              <a:t>(sorkizárt igazítás)</a:t>
            </a:r>
          </a:p>
          <a:p>
            <a:endParaRPr lang="hu-HU" dirty="0"/>
          </a:p>
        </p:txBody>
      </p:sp>
      <p:sp>
        <p:nvSpPr>
          <p:cNvPr id="6" name="Dia számának helye 3">
            <a:extLst>
              <a:ext uri="{FF2B5EF4-FFF2-40B4-BE49-F238E27FC236}">
                <a16:creationId xmlns:a16="http://schemas.microsoft.com/office/drawing/2014/main" id="{633CCDAF-6184-0092-BD03-F40D7466D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6992" y="6453336"/>
            <a:ext cx="487680" cy="365760"/>
          </a:xfrm>
        </p:spPr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76</a:t>
            </a:fld>
            <a:endParaRPr lang="hu-HU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Betű formázása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77</a:t>
            </a:fld>
            <a:endParaRPr lang="hu-HU"/>
          </a:p>
        </p:txBody>
      </p:sp>
      <p:sp>
        <p:nvSpPr>
          <p:cNvPr id="7" name="Szövegdoboz 6"/>
          <p:cNvSpPr txBox="1"/>
          <p:nvPr/>
        </p:nvSpPr>
        <p:spPr>
          <a:xfrm>
            <a:off x="5363773" y="1859923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dőlt</a:t>
            </a:r>
          </a:p>
        </p:txBody>
      </p:sp>
      <p:sp>
        <p:nvSpPr>
          <p:cNvPr id="8" name="Szövegdoboz 7"/>
          <p:cNvSpPr txBox="1"/>
          <p:nvPr/>
        </p:nvSpPr>
        <p:spPr>
          <a:xfrm>
            <a:off x="5363772" y="285947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félkövér</a:t>
            </a:r>
          </a:p>
        </p:txBody>
      </p:sp>
      <p:sp>
        <p:nvSpPr>
          <p:cNvPr id="9" name="Szövegdoboz 8"/>
          <p:cNvSpPr txBox="1"/>
          <p:nvPr/>
        </p:nvSpPr>
        <p:spPr>
          <a:xfrm>
            <a:off x="5352970" y="3816535"/>
            <a:ext cx="1173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kiskapitális</a:t>
            </a:r>
          </a:p>
        </p:txBody>
      </p:sp>
      <p:sp>
        <p:nvSpPr>
          <p:cNvPr id="10" name="Szövegdoboz 9"/>
          <p:cNvSpPr txBox="1"/>
          <p:nvPr/>
        </p:nvSpPr>
        <p:spPr>
          <a:xfrm>
            <a:off x="5363772" y="4907554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Ritkított betűköz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7742" y="1587821"/>
            <a:ext cx="4745449" cy="4217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églalap 4"/>
          <p:cNvSpPr/>
          <p:nvPr/>
        </p:nvSpPr>
        <p:spPr>
          <a:xfrm>
            <a:off x="5325155" y="3522820"/>
            <a:ext cx="36311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font-variant</a:t>
            </a:r>
            <a:r>
              <a:rPr lang="hu-H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hu-H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small-caps</a:t>
            </a:r>
            <a:r>
              <a:rPr lang="hu-H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6" name="Téglalap 5"/>
          <p:cNvSpPr/>
          <p:nvPr/>
        </p:nvSpPr>
        <p:spPr>
          <a:xfrm>
            <a:off x="5347522" y="1587821"/>
            <a:ext cx="2803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font-style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italic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11" name="Téglalap 10"/>
          <p:cNvSpPr/>
          <p:nvPr/>
        </p:nvSpPr>
        <p:spPr>
          <a:xfrm>
            <a:off x="5325155" y="2609283"/>
            <a:ext cx="2666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font-weight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bold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12" name="Téglalap 11"/>
          <p:cNvSpPr/>
          <p:nvPr/>
        </p:nvSpPr>
        <p:spPr>
          <a:xfrm>
            <a:off x="5347522" y="4589621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letter-spacing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: 5px;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3DFA5188-543C-7A59-553E-B8C9EE243BB9}"/>
              </a:ext>
            </a:extLst>
          </p:cNvPr>
          <p:cNvSpPr txBox="1"/>
          <p:nvPr/>
        </p:nvSpPr>
        <p:spPr>
          <a:xfrm>
            <a:off x="8616281" y="1720840"/>
            <a:ext cx="3017978" cy="1938992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400" b="1" dirty="0"/>
              <a:t>Feladat: </a:t>
            </a:r>
          </a:p>
          <a:p>
            <a:r>
              <a:rPr lang="hu-HU" sz="2400" dirty="0"/>
              <a:t>A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&lt;legend&gt; </a:t>
            </a:r>
            <a:r>
              <a:rPr lang="hu-HU" sz="2400" dirty="0"/>
              <a:t>elemek félkövér (</a:t>
            </a:r>
            <a:r>
              <a:rPr lang="hu-HU" sz="2400" dirty="0" err="1"/>
              <a:t>bold</a:t>
            </a:r>
            <a:r>
              <a:rPr lang="hu-HU" sz="2400" dirty="0"/>
              <a:t>)  stílussal jelenjenek meg!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Betűméret állítás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78</a:t>
            </a:fld>
            <a:endParaRPr lang="hu-HU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7383" y="2132856"/>
            <a:ext cx="4930098" cy="4223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C61E894D-EA9F-4280-90ED-956E86613EBE}"/>
              </a:ext>
            </a:extLst>
          </p:cNvPr>
          <p:cNvSpPr txBox="1"/>
          <p:nvPr/>
        </p:nvSpPr>
        <p:spPr>
          <a:xfrm>
            <a:off x="527383" y="1570442"/>
            <a:ext cx="6032421" cy="4001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font-</a:t>
            </a:r>
            <a:r>
              <a:rPr lang="hu-HU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hu-H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100%|12px|1.5em|12pt|1.2rem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26234454-B162-440D-8F6F-B862CB79CEAF}"/>
              </a:ext>
            </a:extLst>
          </p:cNvPr>
          <p:cNvSpPr txBox="1"/>
          <p:nvPr/>
        </p:nvSpPr>
        <p:spPr>
          <a:xfrm>
            <a:off x="5510246" y="1970552"/>
            <a:ext cx="237626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font-size:100%</a:t>
            </a:r>
            <a:b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font-size:1em</a:t>
            </a:r>
            <a:endParaRPr lang="hu-HU" dirty="0"/>
          </a:p>
          <a:p>
            <a:r>
              <a:rPr lang="hu-HU" dirty="0"/>
              <a:t>(alap betűméret)</a:t>
            </a:r>
          </a:p>
          <a:p>
            <a:endParaRPr lang="hu-HU" dirty="0"/>
          </a:p>
          <a:p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font-size:12px</a:t>
            </a:r>
            <a:endParaRPr lang="hu-HU" dirty="0"/>
          </a:p>
          <a:p>
            <a:r>
              <a:rPr lang="hu-HU" dirty="0"/>
              <a:t>(12 képpont)</a:t>
            </a:r>
          </a:p>
          <a:p>
            <a:endParaRPr lang="hu-HU" dirty="0"/>
          </a:p>
          <a:p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font-size:150%</a:t>
            </a:r>
            <a:endParaRPr lang="hu-HU" dirty="0"/>
          </a:p>
          <a:p>
            <a:r>
              <a:rPr lang="hu-HU" dirty="0"/>
              <a:t>(alap másfélszerese)</a:t>
            </a:r>
          </a:p>
          <a:p>
            <a:endParaRPr lang="hu-HU" dirty="0"/>
          </a:p>
          <a:p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font-size:12pt</a:t>
            </a:r>
            <a:endParaRPr lang="hu-HU" dirty="0"/>
          </a:p>
          <a:p>
            <a:r>
              <a:rPr lang="hu-HU" dirty="0"/>
              <a:t>(12 pont)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63FEC615-A6CE-3DA6-144A-BC6C4A61EDDF}"/>
              </a:ext>
            </a:extLst>
          </p:cNvPr>
          <p:cNvSpPr txBox="1"/>
          <p:nvPr/>
        </p:nvSpPr>
        <p:spPr>
          <a:xfrm>
            <a:off x="7752184" y="2101619"/>
            <a:ext cx="3912433" cy="1200329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400" b="1" dirty="0"/>
              <a:t>Feladat: </a:t>
            </a:r>
          </a:p>
          <a:p>
            <a:r>
              <a:rPr lang="hu-HU" sz="2400" dirty="0"/>
              <a:t>A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&lt;legend&gt; </a:t>
            </a:r>
            <a:r>
              <a:rPr lang="hu-HU" sz="2400" dirty="0"/>
              <a:t>elemek </a:t>
            </a:r>
            <a:r>
              <a:rPr lang="hu-HU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1.2em</a:t>
            </a:r>
            <a:r>
              <a:rPr lang="hu-HU" sz="2400" dirty="0"/>
              <a:t> méretben jelenjenek meg!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Betűcsalád beállítása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79</a:t>
            </a:fld>
            <a:endParaRPr lang="hu-HU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b="26807"/>
          <a:stretch/>
        </p:blipFill>
        <p:spPr bwMode="auto">
          <a:xfrm>
            <a:off x="527383" y="2127766"/>
            <a:ext cx="4869370" cy="2602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4DA68CC9-03EE-4F4B-9B01-0111B265C988}"/>
              </a:ext>
            </a:extLst>
          </p:cNvPr>
          <p:cNvSpPr txBox="1"/>
          <p:nvPr/>
        </p:nvSpPr>
        <p:spPr>
          <a:xfrm>
            <a:off x="527383" y="1606446"/>
            <a:ext cx="7417415" cy="4001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font-family</a:t>
            </a:r>
            <a:r>
              <a:rPr lang="fr-F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"font1,font2,általános betűcsalád"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C66749C5-76E6-409E-B4C5-7540A2E353DD}"/>
              </a:ext>
            </a:extLst>
          </p:cNvPr>
          <p:cNvSpPr txBox="1"/>
          <p:nvPr/>
        </p:nvSpPr>
        <p:spPr>
          <a:xfrm>
            <a:off x="5387924" y="2065939"/>
            <a:ext cx="32753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font-family:serif</a:t>
            </a:r>
            <a:endParaRPr lang="hu-HU" dirty="0"/>
          </a:p>
          <a:p>
            <a:r>
              <a:rPr lang="hu-HU" dirty="0"/>
              <a:t>(talpas)</a:t>
            </a:r>
          </a:p>
          <a:p>
            <a:endParaRPr lang="hu-HU" dirty="0"/>
          </a:p>
          <a:p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font-family:sans-serif</a:t>
            </a:r>
            <a:endParaRPr lang="hu-HU" dirty="0"/>
          </a:p>
          <a:p>
            <a:r>
              <a:rPr lang="hu-HU" dirty="0"/>
              <a:t>(talpnélküli)</a:t>
            </a:r>
          </a:p>
          <a:p>
            <a:endParaRPr lang="hu-HU" dirty="0"/>
          </a:p>
          <a:p>
            <a:endParaRPr lang="hu-HU" dirty="0"/>
          </a:p>
          <a:p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font-family:cursive</a:t>
            </a:r>
            <a:endParaRPr lang="hu-HU" dirty="0"/>
          </a:p>
          <a:p>
            <a:r>
              <a:rPr lang="hu-HU" dirty="0"/>
              <a:t>(kurzív)</a:t>
            </a:r>
          </a:p>
          <a:p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hu-HU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B8F26D15-33FF-0C4A-A16D-E960A2B591DA}"/>
              </a:ext>
            </a:extLst>
          </p:cNvPr>
          <p:cNvSpPr txBox="1"/>
          <p:nvPr/>
        </p:nvSpPr>
        <p:spPr>
          <a:xfrm>
            <a:off x="555941" y="5251554"/>
            <a:ext cx="10580619" cy="1200329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400" b="1" dirty="0"/>
              <a:t>Feladat: </a:t>
            </a:r>
          </a:p>
          <a:p>
            <a:r>
              <a:rPr lang="hu-HU" sz="2400" dirty="0"/>
              <a:t>A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&lt;legend&gt; </a:t>
            </a:r>
            <a:r>
              <a:rPr lang="hu-HU" sz="2400" dirty="0"/>
              <a:t>elemek jelenjenek meg a böngészőben alapértelmezett, </a:t>
            </a:r>
            <a:r>
              <a:rPr lang="hu-HU" sz="2400" i="1" dirty="0" err="1"/>
              <a:t>cursive</a:t>
            </a:r>
            <a:r>
              <a:rPr lang="hu-HU" sz="2400" dirty="0"/>
              <a:t> betűcsaláddal!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0069C80-7E4D-9E1D-B965-60CA163FD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fejlécek hatóköre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9EDC712-6907-521E-FB14-33E29A8A1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8</a:t>
            </a:fld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7AF9687-7D45-7912-4C2E-891B8D09C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02" y="1916832"/>
            <a:ext cx="6336704" cy="2370027"/>
          </a:xfrm>
          <a:prstGeom prst="rect">
            <a:avLst/>
          </a:prstGeom>
        </p:spPr>
      </p:pic>
      <p:grpSp>
        <p:nvGrpSpPr>
          <p:cNvPr id="23" name="Csoportba foglalás 22">
            <a:extLst>
              <a:ext uri="{FF2B5EF4-FFF2-40B4-BE49-F238E27FC236}">
                <a16:creationId xmlns:a16="http://schemas.microsoft.com/office/drawing/2014/main" id="{B3161B05-DA84-6E24-8E72-E9699BE6D098}"/>
              </a:ext>
            </a:extLst>
          </p:cNvPr>
          <p:cNvGrpSpPr/>
          <p:nvPr/>
        </p:nvGrpSpPr>
        <p:grpSpPr>
          <a:xfrm>
            <a:off x="1312841" y="2453774"/>
            <a:ext cx="5336141" cy="2526745"/>
            <a:chOff x="1312841" y="2453774"/>
            <a:chExt cx="5336141" cy="2526745"/>
          </a:xfrm>
        </p:grpSpPr>
        <p:grpSp>
          <p:nvGrpSpPr>
            <p:cNvPr id="18" name="Csoportba foglalás 17">
              <a:extLst>
                <a:ext uri="{FF2B5EF4-FFF2-40B4-BE49-F238E27FC236}">
                  <a16:creationId xmlns:a16="http://schemas.microsoft.com/office/drawing/2014/main" id="{B405AB8D-8940-6C5D-152A-FEB215729066}"/>
                </a:ext>
              </a:extLst>
            </p:cNvPr>
            <p:cNvGrpSpPr/>
            <p:nvPr/>
          </p:nvGrpSpPr>
          <p:grpSpPr>
            <a:xfrm>
              <a:off x="2040470" y="2453774"/>
              <a:ext cx="3456384" cy="1833085"/>
              <a:chOff x="4007768" y="2780928"/>
              <a:chExt cx="3456384" cy="1833085"/>
            </a:xfrm>
          </p:grpSpPr>
          <p:cxnSp>
            <p:nvCxnSpPr>
              <p:cNvPr id="7" name="Egyenes összekötő nyíllal 6">
                <a:extLst>
                  <a:ext uri="{FF2B5EF4-FFF2-40B4-BE49-F238E27FC236}">
                    <a16:creationId xmlns:a16="http://schemas.microsoft.com/office/drawing/2014/main" id="{8C61E7CD-79CD-DABE-24E2-1F938D0FB7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64152" y="2780928"/>
                <a:ext cx="0" cy="1833085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Egyenes összekötő nyíllal 7">
                <a:extLst>
                  <a:ext uri="{FF2B5EF4-FFF2-40B4-BE49-F238E27FC236}">
                    <a16:creationId xmlns:a16="http://schemas.microsoft.com/office/drawing/2014/main" id="{47EAB980-234B-80C5-5969-D1403724D5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5960" y="2780928"/>
                <a:ext cx="0" cy="1833085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Egyenes összekötő nyíllal 8">
                <a:extLst>
                  <a:ext uri="{FF2B5EF4-FFF2-40B4-BE49-F238E27FC236}">
                    <a16:creationId xmlns:a16="http://schemas.microsoft.com/office/drawing/2014/main" id="{10005F70-CA65-9048-AAEA-35EDA56274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07768" y="2780928"/>
                <a:ext cx="0" cy="1833085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Szövegdoboz 19">
              <a:extLst>
                <a:ext uri="{FF2B5EF4-FFF2-40B4-BE49-F238E27FC236}">
                  <a16:creationId xmlns:a16="http://schemas.microsoft.com/office/drawing/2014/main" id="{F0E11A1A-E0BA-28D9-36A2-45DAA4C3CDE5}"/>
                </a:ext>
              </a:extLst>
            </p:cNvPr>
            <p:cNvSpPr txBox="1"/>
            <p:nvPr/>
          </p:nvSpPr>
          <p:spPr>
            <a:xfrm>
              <a:off x="1312841" y="4457299"/>
              <a:ext cx="53361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2800" b="1" dirty="0">
                  <a:solidFill>
                    <a:srgbClr val="FF0000"/>
                  </a:solidFill>
                </a:rPr>
                <a:t>Oszlopokra vonatkozó fejlécek</a:t>
              </a:r>
            </a:p>
          </p:txBody>
        </p:sp>
      </p:grpSp>
      <p:grpSp>
        <p:nvGrpSpPr>
          <p:cNvPr id="22" name="Csoportba foglalás 21">
            <a:extLst>
              <a:ext uri="{FF2B5EF4-FFF2-40B4-BE49-F238E27FC236}">
                <a16:creationId xmlns:a16="http://schemas.microsoft.com/office/drawing/2014/main" id="{E3DE8F2A-8353-5DCF-663D-D90F4228EE52}"/>
              </a:ext>
            </a:extLst>
          </p:cNvPr>
          <p:cNvGrpSpPr/>
          <p:nvPr/>
        </p:nvGrpSpPr>
        <p:grpSpPr>
          <a:xfrm>
            <a:off x="2544526" y="2813814"/>
            <a:ext cx="9124387" cy="1100820"/>
            <a:chOff x="2544526" y="2813814"/>
            <a:chExt cx="9124387" cy="1100820"/>
          </a:xfrm>
        </p:grpSpPr>
        <p:grpSp>
          <p:nvGrpSpPr>
            <p:cNvPr id="19" name="Csoportba foglalás 18">
              <a:extLst>
                <a:ext uri="{FF2B5EF4-FFF2-40B4-BE49-F238E27FC236}">
                  <a16:creationId xmlns:a16="http://schemas.microsoft.com/office/drawing/2014/main" id="{D8A876A9-1865-CE3E-0A33-D854F05FB10E}"/>
                </a:ext>
              </a:extLst>
            </p:cNvPr>
            <p:cNvGrpSpPr/>
            <p:nvPr/>
          </p:nvGrpSpPr>
          <p:grpSpPr>
            <a:xfrm>
              <a:off x="2544526" y="2813814"/>
              <a:ext cx="4104456" cy="1100820"/>
              <a:chOff x="4511824" y="3140968"/>
              <a:chExt cx="4104456" cy="1100820"/>
            </a:xfrm>
          </p:grpSpPr>
          <p:cxnSp>
            <p:nvCxnSpPr>
              <p:cNvPr id="10" name="Egyenes összekötő nyíllal 9">
                <a:extLst>
                  <a:ext uri="{FF2B5EF4-FFF2-40B4-BE49-F238E27FC236}">
                    <a16:creationId xmlns:a16="http://schemas.microsoft.com/office/drawing/2014/main" id="{48E995BA-F5F8-BF2F-0EEC-287D2571A8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71864" y="3140968"/>
                <a:ext cx="3744416" cy="0"/>
              </a:xfrm>
              <a:prstGeom prst="straightConnector1">
                <a:avLst/>
              </a:prstGeom>
              <a:ln w="571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Egyenes összekötő nyíllal 12">
                <a:extLst>
                  <a:ext uri="{FF2B5EF4-FFF2-40B4-BE49-F238E27FC236}">
                    <a16:creationId xmlns:a16="http://schemas.microsoft.com/office/drawing/2014/main" id="{758B47E6-BD17-CA1F-0A6A-66BCE17F4F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1824" y="3645024"/>
                <a:ext cx="3744416" cy="0"/>
              </a:xfrm>
              <a:prstGeom prst="straightConnector1">
                <a:avLst/>
              </a:prstGeom>
              <a:ln w="571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Egyenes összekötő nyíllal 13">
                <a:extLst>
                  <a:ext uri="{FF2B5EF4-FFF2-40B4-BE49-F238E27FC236}">
                    <a16:creationId xmlns:a16="http://schemas.microsoft.com/office/drawing/2014/main" id="{9507B82C-39F6-CDBB-43CD-DEA97C5B3B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1824" y="4241788"/>
                <a:ext cx="3744416" cy="0"/>
              </a:xfrm>
              <a:prstGeom prst="straightConnector1">
                <a:avLst/>
              </a:prstGeom>
              <a:ln w="571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Szövegdoboz 20">
              <a:extLst>
                <a:ext uri="{FF2B5EF4-FFF2-40B4-BE49-F238E27FC236}">
                  <a16:creationId xmlns:a16="http://schemas.microsoft.com/office/drawing/2014/main" id="{F1CF6FA6-CD76-D779-FB76-FCA5ABB7FFDC}"/>
                </a:ext>
              </a:extLst>
            </p:cNvPr>
            <p:cNvSpPr txBox="1"/>
            <p:nvPr/>
          </p:nvSpPr>
          <p:spPr>
            <a:xfrm>
              <a:off x="6928384" y="3056260"/>
              <a:ext cx="47405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2800" b="1" dirty="0">
                  <a:solidFill>
                    <a:srgbClr val="0000FF"/>
                  </a:solidFill>
                </a:rPr>
                <a:t>Sorokra vonatkozó fejlécek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3924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Egyedi font </a:t>
            </a:r>
            <a:r>
              <a:rPr lang="hu-HU" i="1" dirty="0"/>
              <a:t>(</a:t>
            </a:r>
            <a:r>
              <a:rPr lang="hu-HU" i="1" dirty="0" err="1"/>
              <a:t>custom</a:t>
            </a:r>
            <a:r>
              <a:rPr lang="hu-HU" i="1" dirty="0"/>
              <a:t> font) </a:t>
            </a:r>
            <a:r>
              <a:rPr lang="hu-HU" dirty="0"/>
              <a:t>platformfüggetlenül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27383" y="3443284"/>
            <a:ext cx="11129609" cy="1440160"/>
          </a:xfrm>
        </p:spPr>
        <p:txBody>
          <a:bodyPr>
            <a:normAutofit/>
          </a:bodyPr>
          <a:lstStyle/>
          <a:p>
            <a:r>
              <a:rPr lang="hu-HU" dirty="0"/>
              <a:t>A </a:t>
            </a:r>
            <a:r>
              <a:rPr lang="hu-HU" dirty="0">
                <a:hlinkClick r:id="rId2"/>
              </a:rPr>
              <a:t>http://www.google.com/fonts</a:t>
            </a:r>
            <a:r>
              <a:rPr lang="hu-HU" dirty="0"/>
              <a:t> oldalon keress Neked tetsző betűcsaládot, amely támogatja a magyar ékezeteket is. </a:t>
            </a:r>
          </a:p>
          <a:p>
            <a:endParaRPr lang="hu-HU" dirty="0"/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80</a:t>
            </a:fld>
            <a:endParaRPr lang="hu-HU"/>
          </a:p>
        </p:txBody>
      </p:sp>
      <p:sp>
        <p:nvSpPr>
          <p:cNvPr id="7" name="Szövegdoboz 6"/>
          <p:cNvSpPr txBox="1"/>
          <p:nvPr/>
        </p:nvSpPr>
        <p:spPr>
          <a:xfrm>
            <a:off x="552057" y="4516793"/>
            <a:ext cx="10601552" cy="2308324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400" b="1" dirty="0"/>
              <a:t>Feladat:</a:t>
            </a:r>
          </a:p>
          <a:p>
            <a:endParaRPr lang="hu-HU" sz="2400" dirty="0"/>
          </a:p>
          <a:p>
            <a:r>
              <a:rPr lang="hu-HU" sz="2400" dirty="0"/>
              <a:t>A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&lt;legend&gt; </a:t>
            </a:r>
            <a:r>
              <a:rPr lang="hu-HU" sz="2400" dirty="0"/>
              <a:t>elemek most már ne egy alapértelmezett </a:t>
            </a:r>
            <a:r>
              <a:rPr lang="hu-HU" sz="2400" dirty="0" err="1"/>
              <a:t>cursive</a:t>
            </a:r>
            <a:r>
              <a:rPr lang="hu-HU" sz="2400" dirty="0"/>
              <a:t> betűtípussal, hanem egy egyedi betűtípussal jelenjenek meg! (Mi a </a:t>
            </a:r>
            <a:r>
              <a:rPr lang="hu-HU" sz="2400" dirty="0" err="1"/>
              <a:t>Kalam</a:t>
            </a:r>
            <a:r>
              <a:rPr lang="hu-HU" sz="2400" dirty="0"/>
              <a:t> nevű fontot használjuk)</a:t>
            </a:r>
          </a:p>
          <a:p>
            <a:r>
              <a:rPr lang="hu-HU" sz="2400" dirty="0"/>
              <a:t>Ne felejtsd el importálni a CSS fájl elején a font megjelenítéséhez szükséges CSS-t!</a:t>
            </a:r>
          </a:p>
          <a:p>
            <a:endParaRPr lang="hu-HU" sz="2400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51E6D05A-C1A5-B27C-7EE7-3015CE387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33" y="1406454"/>
            <a:ext cx="6588280" cy="2013911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F77207-987A-3E2C-8F71-3CE2861EA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Elemek lebegtetése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44DC745-A2B0-996C-09D1-56938492B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3" y="1628801"/>
            <a:ext cx="7368817" cy="5229199"/>
          </a:xfrm>
        </p:spPr>
        <p:txBody>
          <a:bodyPr>
            <a:normAutofit fontScale="92500" lnSpcReduction="20000"/>
          </a:bodyPr>
          <a:lstStyle/>
          <a:p>
            <a:r>
              <a:rPr lang="hu-HU" dirty="0"/>
              <a:t>Tegyük fel, hogy van egy blokkunk (pl. kép), amelyet úgy szeretnénk elhelyezni, hogy azt körbevegye a körülötte lévő tartalom (szöveg). </a:t>
            </a:r>
          </a:p>
          <a:p>
            <a:r>
              <a:rPr lang="hu-HU" dirty="0"/>
              <a:t>Ebben az esetben a blokkot lebegtetnünk kell. Ha balra lebegtetjük, akkor a tartalom tőle jobbra fog elhelyezkedni, jobbra lebegtetésnél pedig tőle balra.</a:t>
            </a:r>
          </a:p>
          <a:p>
            <a:pPr marL="0" indent="0">
              <a:buNone/>
            </a:pPr>
            <a:r>
              <a:rPr lang="hu-HU" b="1" dirty="0"/>
              <a:t>Értékek:</a:t>
            </a:r>
          </a:p>
          <a:p>
            <a:r>
              <a:rPr lang="hu-HU" dirty="0"/>
              <a:t>A </a:t>
            </a:r>
            <a:r>
              <a:rPr lang="hu-HU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hu-HU" dirty="0"/>
              <a:t> érték a többi elemtől balra rendezi az elemet, amelyek jobbról </a:t>
            </a:r>
            <a:r>
              <a:rPr lang="hu-HU" dirty="0" err="1"/>
              <a:t>körbefutják</a:t>
            </a:r>
            <a:r>
              <a:rPr lang="hu-HU" dirty="0"/>
              <a:t>.</a:t>
            </a:r>
          </a:p>
          <a:p>
            <a:r>
              <a:rPr lang="hu-HU" dirty="0"/>
              <a:t>A </a:t>
            </a:r>
            <a:r>
              <a:rPr lang="hu-HU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hu-HU" dirty="0"/>
              <a:t> érték a többi elemtől jobbra rendezi az elemet, amelyek balról </a:t>
            </a:r>
            <a:r>
              <a:rPr lang="hu-HU" dirty="0" err="1"/>
              <a:t>körbefutják</a:t>
            </a:r>
            <a:r>
              <a:rPr lang="hu-HU" dirty="0"/>
              <a:t>.</a:t>
            </a:r>
          </a:p>
          <a:p>
            <a:r>
              <a:rPr lang="hu-HU" dirty="0"/>
              <a:t>A </a:t>
            </a:r>
            <a:r>
              <a:rPr lang="hu-HU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hu-HU" dirty="0"/>
              <a:t> érték hatására az elemek az eredeti helyükre pozícionálódnak.</a:t>
            </a:r>
          </a:p>
          <a:p>
            <a:endParaRPr lang="hu-HU" dirty="0"/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F510A44-6936-BB7C-F5D6-7CB845B65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0825A-3C45-457D-89F9-6E464A1300F9}" type="slidenum">
              <a:rPr lang="hu-HU" smtClean="0"/>
              <a:pPr>
                <a:defRPr/>
              </a:pPr>
              <a:t>81</a:t>
            </a:fld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EE823AB3-37F3-E070-A102-23E08BD18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200" y="1628801"/>
            <a:ext cx="3750470" cy="2510841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8C329075-4A50-94FB-8B4C-8D1DBEE1275C}"/>
              </a:ext>
            </a:extLst>
          </p:cNvPr>
          <p:cNvSpPr txBox="1"/>
          <p:nvPr/>
        </p:nvSpPr>
        <p:spPr>
          <a:xfrm>
            <a:off x="7896201" y="4391083"/>
            <a:ext cx="3750470" cy="1569660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400" b="1" dirty="0"/>
              <a:t>Feladat: </a:t>
            </a:r>
          </a:p>
          <a:p>
            <a:r>
              <a:rPr lang="hu-HU" sz="2400" dirty="0"/>
              <a:t>A 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canvas</a:t>
            </a:r>
            <a:r>
              <a:rPr lang="hu-HU" sz="2400" dirty="0"/>
              <a:t> azonosítójú elemet (</a:t>
            </a:r>
            <a:r>
              <a:rPr lang="hu-HU" sz="2400" dirty="0">
                <a:solidFill>
                  <a:srgbClr val="800000"/>
                </a:solidFill>
                <a:latin typeface="Consolas" panose="020B0609020204030204" pitchFamily="49" charset="0"/>
              </a:rPr>
              <a:t>#canvas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hu-HU" sz="2400" dirty="0"/>
              <a:t> lebegtessük jobbra!</a:t>
            </a:r>
          </a:p>
        </p:txBody>
      </p:sp>
    </p:spTree>
    <p:extLst>
      <p:ext uri="{BB962C8B-B14F-4D97-AF65-F5344CB8AC3E}">
        <p14:creationId xmlns:p14="http://schemas.microsoft.com/office/powerpoint/2010/main" val="30598346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4D8121C-8A6B-40C2-A680-70C5EE05E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@media </a:t>
            </a:r>
            <a:r>
              <a:rPr lang="en-US" dirty="0" err="1"/>
              <a:t>szabály</a:t>
            </a:r>
            <a:r>
              <a:rPr lang="en-US" dirty="0"/>
              <a:t> </a:t>
            </a:r>
            <a:r>
              <a:rPr lang="en-US" i="1" dirty="0"/>
              <a:t>(rule)</a:t>
            </a:r>
            <a:r>
              <a:rPr lang="en-US" dirty="0"/>
              <a:t> </a:t>
            </a:r>
            <a:r>
              <a:rPr lang="en-US" dirty="0" err="1"/>
              <a:t>használata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84818C0-5A83-465D-A6F3-8D9EA7D32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637" y="1641764"/>
            <a:ext cx="11135980" cy="1889125"/>
          </a:xfrm>
        </p:spPr>
        <p:txBody>
          <a:bodyPr rtlCol="0"/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</a:t>
            </a:r>
            <a:r>
              <a:rPr lang="hu-HU" sz="2800" dirty="0">
                <a:solidFill>
                  <a:srgbClr val="FF0000"/>
                </a:solidFill>
                <a:latin typeface="Consolas" panose="020B0609020204030204" pitchFamily="49" charset="0"/>
                <a:ea typeface="+mj-ea"/>
                <a:cs typeface="Courier New" panose="02070309020205020404" pitchFamily="49" charset="0"/>
              </a:rPr>
              <a:t>@media </a:t>
            </a:r>
            <a:r>
              <a:rPr lang="hu-HU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szabállyal a stíluslapon belül lehet </a:t>
            </a:r>
            <a:r>
              <a:rPr lang="hu-HU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médialekérdezéseket</a:t>
            </a:r>
            <a:r>
              <a:rPr lang="hu-HU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megvalósítani.  A kapcsos zárójelek között adhatóak meg a szabályok.</a:t>
            </a:r>
          </a:p>
        </p:txBody>
      </p:sp>
      <p:sp>
        <p:nvSpPr>
          <p:cNvPr id="56324" name="Dia számának helye 3">
            <a:extLst>
              <a:ext uri="{FF2B5EF4-FFF2-40B4-BE49-F238E27FC236}">
                <a16:creationId xmlns:a16="http://schemas.microsoft.com/office/drawing/2014/main" id="{842BB862-B2D1-4FA3-8910-9ACFEE88A31A}"/>
              </a:ext>
            </a:extLst>
          </p:cNvPr>
          <p:cNvSpPr>
            <a:spLocks noGrp="1" noChangeArrowheads="1"/>
          </p:cNvSpPr>
          <p:nvPr>
            <p:ph type="sldNum" sz="quarter" idx="16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07E6AF6-EAEC-4DA4-B4F3-8593936D5EA1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82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56326" name="Szövegdoboz 6">
            <a:extLst>
              <a:ext uri="{FF2B5EF4-FFF2-40B4-BE49-F238E27FC236}">
                <a16:creationId xmlns:a16="http://schemas.microsoft.com/office/drawing/2014/main" id="{8461BFC6-F74B-4256-BF72-AF6B718277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383" y="3212976"/>
            <a:ext cx="8088897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 dirty="0">
                <a:solidFill>
                  <a:srgbClr val="AF00DB"/>
                </a:solidFill>
                <a:latin typeface="Consolas" panose="020B0609020204030204" pitchFamily="49" charset="0"/>
              </a:rPr>
              <a:t>@media</a:t>
            </a:r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dirty="0">
                <a:solidFill>
                  <a:srgbClr val="0451A5"/>
                </a:solidFill>
                <a:latin typeface="Consolas" panose="020B0609020204030204" pitchFamily="49" charset="0"/>
              </a:rPr>
              <a:t>print</a:t>
            </a:r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pPr eaLnBrk="1" hangingPunct="1"/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pPr eaLnBrk="1" hangingPunct="1"/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hu-HU" altLang="hu-HU" dirty="0">
                <a:solidFill>
                  <a:srgbClr val="FF0000"/>
                </a:solidFill>
                <a:latin typeface="Consolas" panose="020B0609020204030204" pitchFamily="49" charset="0"/>
              </a:rPr>
              <a:t>font-</a:t>
            </a:r>
            <a:r>
              <a:rPr lang="hu-HU" altLang="hu-HU" dirty="0" err="1">
                <a:solidFill>
                  <a:srgbClr val="FF0000"/>
                </a:solidFill>
                <a:latin typeface="Consolas" panose="020B0609020204030204" pitchFamily="49" charset="0"/>
              </a:rPr>
              <a:t>family</a:t>
            </a:r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hu-HU" altLang="hu-HU" dirty="0">
                <a:solidFill>
                  <a:srgbClr val="0451A5"/>
                </a:solidFill>
                <a:latin typeface="Consolas" panose="020B0609020204030204" pitchFamily="49" charset="0"/>
              </a:rPr>
              <a:t>serif</a:t>
            </a:r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eaLnBrk="1" hangingPunct="1"/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}</a:t>
            </a:r>
          </a:p>
          <a:p>
            <a:pPr eaLnBrk="1" hangingPunct="1"/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</a:p>
          <a:p>
            <a:pPr eaLnBrk="1" hangingPunct="1"/>
            <a:r>
              <a:rPr lang="hu-HU" altLang="hu-HU" dirty="0">
                <a:solidFill>
                  <a:srgbClr val="AF00DB"/>
                </a:solidFill>
                <a:latin typeface="Consolas" panose="020B0609020204030204" pitchFamily="49" charset="0"/>
              </a:rPr>
              <a:t>@media</a:t>
            </a:r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hu-HU" altLang="hu-HU" dirty="0" err="1">
                <a:solidFill>
                  <a:srgbClr val="0451A5"/>
                </a:solidFill>
                <a:latin typeface="Consolas" panose="020B0609020204030204" pitchFamily="49" charset="0"/>
              </a:rPr>
              <a:t>screen</a:t>
            </a:r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 and (</a:t>
            </a:r>
            <a:r>
              <a:rPr lang="hu-HU" altLang="hu-HU" dirty="0">
                <a:solidFill>
                  <a:srgbClr val="FF0000"/>
                </a:solidFill>
                <a:latin typeface="Consolas" panose="020B0609020204030204" pitchFamily="49" charset="0"/>
              </a:rPr>
              <a:t>min-</a:t>
            </a:r>
            <a:r>
              <a:rPr lang="hu-HU" altLang="hu-HU" dirty="0" err="1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hu-HU" altLang="hu-HU" dirty="0">
                <a:solidFill>
                  <a:srgbClr val="098658"/>
                </a:solidFill>
                <a:latin typeface="Consolas" panose="020B0609020204030204" pitchFamily="49" charset="0"/>
              </a:rPr>
              <a:t>400px</a:t>
            </a:r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) and (</a:t>
            </a:r>
            <a:r>
              <a:rPr lang="hu-HU" altLang="hu-HU" dirty="0" err="1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hu-HU" altLang="hu-HU" dirty="0">
                <a:solidFill>
                  <a:srgbClr val="098658"/>
                </a:solidFill>
                <a:latin typeface="Consolas" panose="020B0609020204030204" pitchFamily="49" charset="0"/>
              </a:rPr>
              <a:t>700px</a:t>
            </a:r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pPr eaLnBrk="1" hangingPunct="1"/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hu-HU" altLang="hu-HU" dirty="0" err="1">
                <a:solidFill>
                  <a:srgbClr val="800000"/>
                </a:solidFill>
                <a:latin typeface="Consolas" panose="020B0609020204030204" pitchFamily="49" charset="0"/>
              </a:rPr>
              <a:t>div#fontos</a:t>
            </a:r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pPr eaLnBrk="1" hangingPunct="1"/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hu-HU" altLang="hu-HU" dirty="0" err="1">
                <a:solidFill>
                  <a:srgbClr val="FF0000"/>
                </a:solidFill>
                <a:latin typeface="Consolas" panose="020B0609020204030204" pitchFamily="49" charset="0"/>
              </a:rPr>
              <a:t>float</a:t>
            </a:r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hu-HU" altLang="hu-HU" dirty="0" err="1">
                <a:solidFill>
                  <a:srgbClr val="0451A5"/>
                </a:solidFill>
                <a:latin typeface="Consolas" panose="020B0609020204030204" pitchFamily="49" charset="0"/>
              </a:rPr>
              <a:t>right</a:t>
            </a:r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eaLnBrk="1" hangingPunct="1"/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}</a:t>
            </a:r>
          </a:p>
          <a:p>
            <a:pPr eaLnBrk="1" hangingPunct="1"/>
            <a:r>
              <a:rPr lang="hu-HU" altLang="hu-HU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</a:p>
          <a:p>
            <a:pPr eaLnBrk="1" hangingPunct="1"/>
            <a:endParaRPr lang="hu-HU" altLang="hu-HU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6327" name="Szövegdoboz 5">
            <a:extLst>
              <a:ext uri="{FF2B5EF4-FFF2-40B4-BE49-F238E27FC236}">
                <a16:creationId xmlns:a16="http://schemas.microsoft.com/office/drawing/2014/main" id="{6872C8DB-A22D-41B1-8B02-B854475118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758" y="2785939"/>
            <a:ext cx="1306513" cy="382587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eaLnBrk="1" hangingPunct="1"/>
            <a:r>
              <a:rPr lang="hu-HU" altLang="hu-HU">
                <a:solidFill>
                  <a:schemeClr val="bg1"/>
                </a:solidFill>
              </a:rPr>
              <a:t>Példa</a:t>
            </a:r>
          </a:p>
        </p:txBody>
      </p:sp>
      <p:sp>
        <p:nvSpPr>
          <p:cNvPr id="5" name="Beszédbuborék: négyszög 4">
            <a:extLst>
              <a:ext uri="{FF2B5EF4-FFF2-40B4-BE49-F238E27FC236}">
                <a16:creationId xmlns:a16="http://schemas.microsoft.com/office/drawing/2014/main" id="{BC4B02EE-87D3-415A-A832-B17654358106}"/>
              </a:ext>
            </a:extLst>
          </p:cNvPr>
          <p:cNvSpPr/>
          <p:nvPr/>
        </p:nvSpPr>
        <p:spPr>
          <a:xfrm>
            <a:off x="5735960" y="2747629"/>
            <a:ext cx="1854919" cy="1256209"/>
          </a:xfrm>
          <a:prstGeom prst="wedgeRectCallout">
            <a:avLst>
              <a:gd name="adj1" fmla="val -84834"/>
              <a:gd name="adj2" fmla="val 4114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 dirty="0"/>
              <a:t>Nyomtatáshoz talpas (serif) betűtípus van beállítva</a:t>
            </a:r>
          </a:p>
        </p:txBody>
      </p:sp>
      <p:sp>
        <p:nvSpPr>
          <p:cNvPr id="10" name="Beszédbuborék: négyszög 9">
            <a:extLst>
              <a:ext uri="{FF2B5EF4-FFF2-40B4-BE49-F238E27FC236}">
                <a16:creationId xmlns:a16="http://schemas.microsoft.com/office/drawing/2014/main" id="{29DB7421-BAA1-4C1E-9D18-5B7B549B587B}"/>
              </a:ext>
            </a:extLst>
          </p:cNvPr>
          <p:cNvSpPr/>
          <p:nvPr/>
        </p:nvSpPr>
        <p:spPr>
          <a:xfrm>
            <a:off x="5303912" y="5283377"/>
            <a:ext cx="2404715" cy="1352839"/>
          </a:xfrm>
          <a:prstGeom prst="wedgeRectCallout">
            <a:avLst>
              <a:gd name="adj1" fmla="val -70972"/>
              <a:gd name="adj2" fmla="val -70483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u-HU" sz="2000" dirty="0"/>
              <a:t>400 és 700 képpont közti szélességű képernyőnél az adott elem jobbra lebeg.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3E82E-0C3D-63B6-82A5-1F897ABF4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986CF20-E552-D6A4-C729-79BD7BA18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@media </a:t>
            </a:r>
            <a:r>
              <a:rPr lang="en-US" dirty="0" err="1"/>
              <a:t>szabály</a:t>
            </a:r>
            <a:r>
              <a:rPr lang="en-US" dirty="0"/>
              <a:t> </a:t>
            </a:r>
            <a:r>
              <a:rPr lang="en-US" i="1" dirty="0"/>
              <a:t>(rule)</a:t>
            </a:r>
            <a:r>
              <a:rPr lang="en-US" dirty="0"/>
              <a:t> </a:t>
            </a:r>
            <a:r>
              <a:rPr lang="en-US" dirty="0" err="1"/>
              <a:t>használata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960690A-5326-6CF9-A25F-E76E1F66B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637" y="1641764"/>
            <a:ext cx="11135980" cy="1889125"/>
          </a:xfrm>
        </p:spPr>
        <p:txBody>
          <a:bodyPr rtlCol="0"/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</a:t>
            </a:r>
            <a:r>
              <a:rPr lang="hu-HU" sz="2800" dirty="0">
                <a:solidFill>
                  <a:srgbClr val="FF0000"/>
                </a:solidFill>
                <a:latin typeface="Consolas" panose="020B0609020204030204" pitchFamily="49" charset="0"/>
                <a:ea typeface="+mj-ea"/>
                <a:cs typeface="Courier New" panose="02070309020205020404" pitchFamily="49" charset="0"/>
              </a:rPr>
              <a:t>@media </a:t>
            </a:r>
            <a:r>
              <a:rPr lang="hu-HU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szabállyal a stíluslapon belül lehet </a:t>
            </a:r>
            <a:r>
              <a:rPr lang="hu-HU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médialekérdezéseket</a:t>
            </a:r>
            <a:r>
              <a:rPr lang="hu-HU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megvalósítani.  A kapcsos zárójelek között adhatóak meg a szabályok.</a:t>
            </a:r>
          </a:p>
        </p:txBody>
      </p:sp>
      <p:sp>
        <p:nvSpPr>
          <p:cNvPr id="56324" name="Dia számának helye 3">
            <a:extLst>
              <a:ext uri="{FF2B5EF4-FFF2-40B4-BE49-F238E27FC236}">
                <a16:creationId xmlns:a16="http://schemas.microsoft.com/office/drawing/2014/main" id="{FCAB9055-4AD9-4C6F-A284-14B498D37009}"/>
              </a:ext>
            </a:extLst>
          </p:cNvPr>
          <p:cNvSpPr>
            <a:spLocks noGrp="1" noChangeArrowheads="1"/>
          </p:cNvSpPr>
          <p:nvPr>
            <p:ph type="sldNum" sz="quarter" idx="16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-1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07E6AF6-EAEC-4DA4-B4F3-8593936D5EA1}" type="slidenum">
              <a:rPr lang="hu-HU" altLang="hu-HU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83</a:t>
            </a:fld>
            <a:endParaRPr lang="hu-HU" altLang="hu-HU">
              <a:solidFill>
                <a:srgbClr val="FFFFFF"/>
              </a:solidFill>
            </a:endParaRP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FE64640D-D701-3814-1A6C-7D3D70848D3D}"/>
              </a:ext>
            </a:extLst>
          </p:cNvPr>
          <p:cNvSpPr txBox="1"/>
          <p:nvPr/>
        </p:nvSpPr>
        <p:spPr>
          <a:xfrm>
            <a:off x="623392" y="2719452"/>
            <a:ext cx="4680520" cy="3785652"/>
          </a:xfrm>
          <a:prstGeom prst="rect">
            <a:avLst/>
          </a:prstGeom>
          <a:solidFill>
            <a:srgbClr val="C9E7A7"/>
          </a:solidFill>
        </p:spPr>
        <p:txBody>
          <a:bodyPr wrap="square" rtlCol="0">
            <a:spAutoFit/>
          </a:bodyPr>
          <a:lstStyle/>
          <a:p>
            <a:r>
              <a:rPr lang="hu-HU" sz="2400" b="1" dirty="0"/>
              <a:t>Feladat: </a:t>
            </a:r>
          </a:p>
          <a:p>
            <a:r>
              <a:rPr lang="hu-HU" sz="2400" dirty="0"/>
              <a:t>Állítsuk be, hogy ha a képernyő szélessége minimum 900 képpont, akkor a 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hasab</a:t>
            </a:r>
            <a:r>
              <a:rPr lang="hu-HU" sz="2400" dirty="0"/>
              <a:t> osztályba tartozó elem két oszlopban jelenjen meg.</a:t>
            </a:r>
          </a:p>
          <a:p>
            <a:endParaRPr lang="hu-HU" sz="2400" dirty="0"/>
          </a:p>
          <a:p>
            <a:r>
              <a:rPr lang="hu-HU" sz="2400" dirty="0"/>
              <a:t>Az űrlap oldalon a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&lt;main&gt;</a:t>
            </a:r>
            <a:r>
              <a:rPr lang="hu-HU" sz="2400" dirty="0"/>
              <a:t> elemet soroljuk be a hasáb osztályba és teszteljük az eredményt a böngészőben!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94891420-924A-6928-B528-50F40A115C99}"/>
              </a:ext>
            </a:extLst>
          </p:cNvPr>
          <p:cNvSpPr txBox="1"/>
          <p:nvPr/>
        </p:nvSpPr>
        <p:spPr>
          <a:xfrm>
            <a:off x="5446172" y="2733026"/>
            <a:ext cx="667361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2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hu-HU" sz="2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min-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900px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b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hu-HU" sz="2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hu-HU" sz="2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hasab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hu-HU" sz="2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columns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hu-HU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596505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B5837-2A45-C6D2-6994-AD6E1D44B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4A8008C-A1BA-C44E-F794-E31529340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CSS Validáció </a:t>
            </a:r>
            <a:r>
              <a:rPr lang="hu-HU" i="1" dirty="0"/>
              <a:t>(CSS </a:t>
            </a:r>
            <a:r>
              <a:rPr lang="hu-HU" i="1" dirty="0" err="1"/>
              <a:t>validation</a:t>
            </a:r>
            <a:r>
              <a:rPr lang="hu-HU" i="1" dirty="0"/>
              <a:t>)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1ACBD3A-48A9-ACD5-2512-D1E462DF64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3837DE9-5977-FECA-0DC6-D526EBE92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84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190383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D3056-994F-115A-5DED-7D79A76F6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3A8A6929-47EE-C047-A932-6009768FA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Validálás</a:t>
            </a:r>
            <a:endParaRPr lang="hu-HU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09ADA8FE-DB8D-9DD1-6D91-0C0670E11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dirty="0">
                <a:hlinkClick r:id="rId2"/>
              </a:rPr>
              <a:t>https://jigsaw.w3.org/css-validator/</a:t>
            </a:r>
            <a:r>
              <a:rPr lang="hu-HU" dirty="0"/>
              <a:t> oldal segítségével nézzük meg, hogy szabványos-e az a CSS kód, amit eddig csináltunk!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E19A786-4FAF-D6C1-FF3E-0C363B7A7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85</a:t>
            </a:fld>
            <a:endParaRPr lang="hu-HU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3256C01C-7C04-D112-5607-823049D62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2784669"/>
            <a:ext cx="1050607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705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EFDFDCD-47F9-4559-8932-A01B4E8A4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Weblap publikálása</a:t>
            </a:r>
            <a:br>
              <a:rPr lang="hu-HU" dirty="0"/>
            </a:br>
            <a:r>
              <a:rPr lang="hu-HU" i="1" dirty="0"/>
              <a:t>(Publishing a website)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97A961E-DD8E-4C1D-B1F7-1FE2D32958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E5F5495-DD3F-458A-BC3A-2AC181D2B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86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01795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C4883835-C7B2-4E4F-8173-F2FD8B12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Publikálás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32921026-FE56-4329-84A9-5ACF601A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Publikáljuk a weblapot a people.inf.elte.hu szerveren a saját azonosítónk alatt, a </a:t>
            </a:r>
            <a:r>
              <a:rPr lang="hu-HU" i="1" dirty="0"/>
              <a:t>filmek</a:t>
            </a:r>
            <a:r>
              <a:rPr lang="hu-HU" dirty="0"/>
              <a:t> mappába tesztelés céljából!</a:t>
            </a:r>
          </a:p>
          <a:p>
            <a:r>
              <a:rPr lang="hu-HU" dirty="0"/>
              <a:t>A következő címen lesz elérhető: </a:t>
            </a:r>
            <a:r>
              <a:rPr lang="hu-HU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https://people.inf.elte.hu/</a:t>
            </a:r>
            <a:r>
              <a:rPr lang="hu-HU" i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azonositonk</a:t>
            </a:r>
            <a:r>
              <a:rPr lang="hu-HU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/filmek/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72B48F7-264C-4C0A-8AA0-6AA052DD9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87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AA38FCCC-160A-48BB-83EE-B745EFC9E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913" y="3550734"/>
            <a:ext cx="4896436" cy="334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8159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Vége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62969-3792-4B17-A44C-5A878BDD78EE}" type="slidenum">
              <a:rPr lang="hu-HU" smtClean="0"/>
              <a:pPr>
                <a:defRPr/>
              </a:pPr>
              <a:t>88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17354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>
            <a:extLst>
              <a:ext uri="{FF2B5EF4-FFF2-40B4-BE49-F238E27FC236}">
                <a16:creationId xmlns:a16="http://schemas.microsoft.com/office/drawing/2014/main" id="{8E1012B1-FE67-4DC8-BCA1-371766C13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83" y="188640"/>
            <a:ext cx="6216689" cy="1188720"/>
          </a:xfrm>
        </p:spPr>
        <p:txBody>
          <a:bodyPr/>
          <a:lstStyle/>
          <a:p>
            <a:r>
              <a:rPr lang="hu-HU" dirty="0" err="1"/>
              <a:t>Scope</a:t>
            </a:r>
            <a:r>
              <a:rPr lang="hu-HU" dirty="0"/>
              <a:t> paraméter</a:t>
            </a:r>
          </a:p>
        </p:txBody>
      </p:sp>
      <p:sp>
        <p:nvSpPr>
          <p:cNvPr id="9" name="Tartalom helye 8">
            <a:extLst>
              <a:ext uri="{FF2B5EF4-FFF2-40B4-BE49-F238E27FC236}">
                <a16:creationId xmlns:a16="http://schemas.microsoft.com/office/drawing/2014/main" id="{33F81E7E-8EE3-4FF0-B221-28A184DA0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3" y="1628801"/>
            <a:ext cx="6432713" cy="4752527"/>
          </a:xfrm>
        </p:spPr>
        <p:txBody>
          <a:bodyPr>
            <a:normAutofit/>
          </a:bodyPr>
          <a:lstStyle/>
          <a:p>
            <a:r>
              <a:rPr lang="hu-HU" sz="2200" dirty="0"/>
              <a:t>Egy képernyőolvasó programot használó felhasználó számára meg kell adni, hogy egy adott cella milyen fejléccellák metszéspontjaiban találhatók. </a:t>
            </a:r>
          </a:p>
          <a:p>
            <a:r>
              <a:rPr lang="hu-HU" sz="2200" dirty="0"/>
              <a:t>A fejlécelemeknél le kell írnunk, hogy azok egy sorra, vagy egy oszlopra érvényesek. </a:t>
            </a:r>
          </a:p>
          <a:p>
            <a:r>
              <a:rPr lang="hu-HU" sz="2200" dirty="0"/>
              <a:t>A </a:t>
            </a:r>
            <a:r>
              <a:rPr lang="hu-HU" sz="2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sz="22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hu-HU" sz="2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2200" dirty="0"/>
              <a:t> tag esetén a </a:t>
            </a:r>
            <a:r>
              <a:rPr lang="hu-HU" sz="22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scope</a:t>
            </a:r>
            <a:r>
              <a:rPr lang="hu-HU" sz="2200" dirty="0"/>
              <a:t> attribútummal adhatjuk meg, hogy az adott fejléc egy oszlopra (</a:t>
            </a:r>
            <a:r>
              <a:rPr lang="hu-HU" sz="22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scope</a:t>
            </a:r>
            <a:r>
              <a:rPr lang="hu-HU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"col"</a:t>
            </a:r>
            <a:r>
              <a:rPr lang="hu-HU" sz="2200" dirty="0"/>
              <a:t>), vagy egy adott sorra (</a:t>
            </a:r>
            <a:r>
              <a:rPr lang="hu-HU" sz="22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scope</a:t>
            </a:r>
            <a:r>
              <a:rPr lang="hu-HU" sz="2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hu-HU" sz="2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2200" dirty="0"/>
              <a:t>) vonatkozik.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47F228A4-E87E-35C7-4F58-F52A8BF6DC74}"/>
              </a:ext>
            </a:extLst>
          </p:cNvPr>
          <p:cNvSpPr txBox="1"/>
          <p:nvPr/>
        </p:nvSpPr>
        <p:spPr>
          <a:xfrm>
            <a:off x="6984776" y="0"/>
            <a:ext cx="5231904" cy="6740307"/>
          </a:xfrm>
          <a:prstGeom prst="rect">
            <a:avLst/>
          </a:prstGeom>
          <a:solidFill>
            <a:srgbClr val="D7DACD"/>
          </a:solidFill>
        </p:spPr>
        <p:txBody>
          <a:bodyPr wrap="square">
            <a:spAutoFit/>
          </a:bodyPr>
          <a:lstStyle/>
          <a:p>
            <a:r>
              <a:rPr lang="hu-HU" sz="1800" b="1" dirty="0"/>
              <a:t>Példa:</a:t>
            </a:r>
          </a:p>
          <a:p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scope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"col"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Ország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scope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"col"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Főváros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scope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"col"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Népesség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scope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Afganisztán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Kabul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25 500 100 fő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scope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Albánia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Tirana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2 831 741 fő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scope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hu-HU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Algéria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Algír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37 100 000 fő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u-HU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hu-HU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hu-HU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4C92C69-259D-8AB0-BD5D-16F58280C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88" y="5111246"/>
            <a:ext cx="4068072" cy="152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338120"/>
      </p:ext>
    </p:extLst>
  </p:cSld>
  <p:clrMapOvr>
    <a:masterClrMapping/>
  </p:clrMapOvr>
</p:sld>
</file>

<file path=ppt/theme/theme1.xml><?xml version="1.0" encoding="utf-8"?>
<a:theme xmlns:a="http://schemas.openxmlformats.org/drawingml/2006/main" name="web1">
  <a:themeElements>
    <a:clrScheme name="Csomag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Csomag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somag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b1" id="{95783B71-DD23-4FCF-856D-162054B0A460}" vid="{8DC04CF7-532D-4983-8379-53920E909F2E}"/>
    </a:ext>
  </a:extLst>
</a:theme>
</file>

<file path=ppt/theme/theme2.xml><?xml version="1.0" encoding="utf-8"?>
<a:theme xmlns:a="http://schemas.openxmlformats.org/drawingml/2006/main" name="Office-té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4c2b129-1875-40e2-a542-542bd04e98b4" xsi:nil="true"/>
    <lcf76f155ced4ddcb4097134ff3c332f xmlns="ddf34579-3e6f-42cd-ae5e-7304b4b45ece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88A7D48B5EFCB54690776B49623B66D6" ma:contentTypeVersion="12" ma:contentTypeDescription="Új dokumentum létrehozása." ma:contentTypeScope="" ma:versionID="f6cf8975ef4ba88d85de1b61ceaadef3">
  <xsd:schema xmlns:xsd="http://www.w3.org/2001/XMLSchema" xmlns:xs="http://www.w3.org/2001/XMLSchema" xmlns:p="http://schemas.microsoft.com/office/2006/metadata/properties" xmlns:ns2="ddf34579-3e6f-42cd-ae5e-7304b4b45ece" xmlns:ns3="04c2b129-1875-40e2-a542-542bd04e98b4" targetNamespace="http://schemas.microsoft.com/office/2006/metadata/properties" ma:root="true" ma:fieldsID="02c2ae75e6bcbafd2c2772cd6b11411b" ns2:_="" ns3:_="">
    <xsd:import namespace="ddf34579-3e6f-42cd-ae5e-7304b4b45ece"/>
    <xsd:import namespace="04c2b129-1875-40e2-a542-542bd04e98b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f34579-3e6f-42cd-ae5e-7304b4b45e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Képcímkék" ma:readOnly="false" ma:fieldId="{5cf76f15-5ced-4ddc-b409-7134ff3c332f}" ma:taxonomyMulti="true" ma:sspId="34308edd-cbe0-477a-9645-3c56fd718a8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c2b129-1875-40e2-a542-542bd04e98b4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ff7735c0-603d-4759-a1f7-7a3088366c3d}" ma:internalName="TaxCatchAll" ma:showField="CatchAllData" ma:web="04c2b129-1875-40e2-a542-542bd04e98b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76A68FE-F2BB-4DB6-A66B-11CAF2799F80}">
  <ds:schemaRefs>
    <ds:schemaRef ds:uri="http://schemas.microsoft.com/office/2006/metadata/properties"/>
    <ds:schemaRef ds:uri="http://schemas.microsoft.com/office/infopath/2007/PartnerControls"/>
    <ds:schemaRef ds:uri="04c2b129-1875-40e2-a542-542bd04e98b4"/>
    <ds:schemaRef ds:uri="ddf34579-3e6f-42cd-ae5e-7304b4b45ece"/>
  </ds:schemaRefs>
</ds:datastoreItem>
</file>

<file path=customXml/itemProps2.xml><?xml version="1.0" encoding="utf-8"?>
<ds:datastoreItem xmlns:ds="http://schemas.openxmlformats.org/officeDocument/2006/customXml" ds:itemID="{E7CEF63A-0C14-4675-A9AF-A98106BF4E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f34579-3e6f-42cd-ae5e-7304b4b45ece"/>
    <ds:schemaRef ds:uri="04c2b129-1875-40e2-a542-542bd04e98b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E405279-2524-43DC-B24E-7BE2BB5A79F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web1</Template>
  <TotalTime>5915</TotalTime>
  <Words>7048</Words>
  <Application>Microsoft Office PowerPoint</Application>
  <PresentationFormat>Widescreen</PresentationFormat>
  <Paragraphs>1007</Paragraphs>
  <Slides>88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89" baseType="lpstr">
      <vt:lpstr>web1</vt:lpstr>
      <vt:lpstr>Gyakorló feladat a HTML5 témakörhöz (2. rész)</vt:lpstr>
      <vt:lpstr>Mit csináltunk eddig?</vt:lpstr>
      <vt:lpstr>Hol tartunk?</vt:lpstr>
      <vt:lpstr>Alapcsomag letöltése</vt:lpstr>
      <vt:lpstr>Alapcsomag</vt:lpstr>
      <vt:lpstr>Táblázatok (tables) használata</vt:lpstr>
      <vt:lpstr>Táblázat beágyazása</vt:lpstr>
      <vt:lpstr>A fejlécek hatóköre</vt:lpstr>
      <vt:lpstr>Scope paraméter</vt:lpstr>
      <vt:lpstr>Felirat és további részletek</vt:lpstr>
      <vt:lpstr>Táblázat készítése</vt:lpstr>
      <vt:lpstr>A további részletek (details) blokk használata</vt:lpstr>
      <vt:lpstr>további részletek blokk használata</vt:lpstr>
      <vt:lpstr>Oldalszerkezet elemek (Structural Elements)</vt:lpstr>
      <vt:lpstr>Oldalszerkezet elemek</vt:lpstr>
      <vt:lpstr>&lt;header&gt;</vt:lpstr>
      <vt:lpstr>&lt;header&gt;</vt:lpstr>
      <vt:lpstr>&lt;MAIN&gt;</vt:lpstr>
      <vt:lpstr>&lt;MAIN&gt;</vt:lpstr>
      <vt:lpstr>&lt;main&gt;</vt:lpstr>
      <vt:lpstr>Ugrás a tartalomra</vt:lpstr>
      <vt:lpstr>&lt;footer&gt;</vt:lpstr>
      <vt:lpstr>&lt;footer&gt;</vt:lpstr>
      <vt:lpstr>&lt;nav&gt;</vt:lpstr>
      <vt:lpstr>&lt;nav&gt; - Ugrás a tartalomra</vt:lpstr>
      <vt:lpstr>&lt;nav&gt; - Főmenü</vt:lpstr>
      <vt:lpstr>&lt;nav&gt; - Oldalmenü</vt:lpstr>
      <vt:lpstr>&lt;article&gt;</vt:lpstr>
      <vt:lpstr>&lt;article&gt;</vt:lpstr>
      <vt:lpstr>&lt;section&gt;</vt:lpstr>
      <vt:lpstr>&lt;section&gt;</vt:lpstr>
      <vt:lpstr>&lt;Article&gt; vagy &lt;section&gt;?</vt:lpstr>
      <vt:lpstr>&lt;aside&gt;</vt:lpstr>
      <vt:lpstr>&lt;aside&gt;</vt:lpstr>
      <vt:lpstr>&lt;aside&gt;</vt:lpstr>
      <vt:lpstr>&lt;ADDRESS&gt; avagy Mi a címed?</vt:lpstr>
      <vt:lpstr>&lt;address&gt;</vt:lpstr>
      <vt:lpstr>Űrlapok (forms) készítése</vt:lpstr>
      <vt:lpstr>&lt;Meter&gt;</vt:lpstr>
      <vt:lpstr>&lt;Meter&gt;</vt:lpstr>
      <vt:lpstr>Feladat</vt:lpstr>
      <vt:lpstr>Űrlap beillesztése</vt:lpstr>
      <vt:lpstr>Get vagy post?</vt:lpstr>
      <vt:lpstr>Get vagy post?</vt:lpstr>
      <vt:lpstr>Mikor GET és mikor POST?</vt:lpstr>
      <vt:lpstr>Űrlap adatok küldése  e-mailben</vt:lpstr>
      <vt:lpstr>Elküldés gomb &lt;input type="submit"&gt;</vt:lpstr>
      <vt:lpstr>Alaphelyzet gomb &lt;input type="Reset"&gt;</vt:lpstr>
      <vt:lpstr>Egysoros beviteli mező &lt;input type="text"&gt;</vt:lpstr>
      <vt:lpstr>Egysoros beviteli mező &lt;input type="text"&gt;  hozzá tartozó címkével &lt;label&gt;  </vt:lpstr>
      <vt:lpstr>&lt;label&gt; Használatának előnyei</vt:lpstr>
      <vt:lpstr>Egysoros beviteli mező &lt;input type="text"&gt;  hozzá tartozó címkével &lt;label&gt;  </vt:lpstr>
      <vt:lpstr>beviteli mező webcímeknek &lt;input type="url"&gt;</vt:lpstr>
      <vt:lpstr>beviteli mező webcímeknek &lt;input type="url"&gt;</vt:lpstr>
      <vt:lpstr>beviteli mező e-mail címeknek &lt;input type="email"&gt;</vt:lpstr>
      <vt:lpstr>beviteli mező e-mail címeknek &lt;input type="email"&gt;</vt:lpstr>
      <vt:lpstr>Rádiógombok &lt;input type="radio"&gt;</vt:lpstr>
      <vt:lpstr>Rádiógombok &lt;input type="radio"&gt;</vt:lpstr>
      <vt:lpstr>Jelölőnégyzet &lt;input type="checkbox"&gt;</vt:lpstr>
      <vt:lpstr>Jelölőnégyzet &lt;input type="checkbox"&gt;</vt:lpstr>
      <vt:lpstr>Egyéb hasznos &lt;input&gt; mezők</vt:lpstr>
      <vt:lpstr>Szövegterült &lt;textarea&gt;&lt;/textarea&gt;</vt:lpstr>
      <vt:lpstr>Szövegterült &lt;textarea&gt;&lt;/textarea&gt;</vt:lpstr>
      <vt:lpstr>Mezőcsoportok és feliratok</vt:lpstr>
      <vt:lpstr>Mezőcsoportok és feliratok</vt:lpstr>
      <vt:lpstr>Canvas objektum használata</vt:lpstr>
      <vt:lpstr>Rajzvászon</vt:lpstr>
      <vt:lpstr>Feladat</vt:lpstr>
      <vt:lpstr>HTML Validáció (HTML validation)</vt:lpstr>
      <vt:lpstr>Validálás</vt:lpstr>
      <vt:lpstr>Kitekintés a stíluslapok használatába</vt:lpstr>
      <vt:lpstr>Stíluslap Módosítása</vt:lpstr>
      <vt:lpstr>Gyakori Színmegadások</vt:lpstr>
      <vt:lpstr>Hasznos eszköz</vt:lpstr>
      <vt:lpstr>Szövegszín, háttérszín</vt:lpstr>
      <vt:lpstr>Bekezdés igazítás</vt:lpstr>
      <vt:lpstr>Betű formázása</vt:lpstr>
      <vt:lpstr>Betűméret állítás</vt:lpstr>
      <vt:lpstr>Betűcsalád beállítása</vt:lpstr>
      <vt:lpstr>Egyedi font (custom font) platformfüggetlenül</vt:lpstr>
      <vt:lpstr>Elemek lebegtetése</vt:lpstr>
      <vt:lpstr>A @media szabály (rule) használata</vt:lpstr>
      <vt:lpstr>A @media szabály (rule) használata</vt:lpstr>
      <vt:lpstr>CSS Validáció (CSS validation)</vt:lpstr>
      <vt:lpstr>Validálás</vt:lpstr>
      <vt:lpstr>Weblap publikálása (Publishing a website)</vt:lpstr>
      <vt:lpstr>Publikálás</vt:lpstr>
      <vt:lpstr>Vége</vt:lpstr>
    </vt:vector>
  </TitlesOfParts>
  <Company>ELTE IK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dia</dc:title>
  <dc:creator>abonyita</dc:creator>
  <cp:lastModifiedBy>Abonyi-Tóth Andor</cp:lastModifiedBy>
  <cp:revision>2878</cp:revision>
  <dcterms:created xsi:type="dcterms:W3CDTF">2006-09-19T10:49:19Z</dcterms:created>
  <dcterms:modified xsi:type="dcterms:W3CDTF">2025-05-02T18:03:46Z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0x01010088A7D48B5EFCB54690776B49623B66D6</vt:lpwstr>
  </property>
  <property fmtid="{D5CDD505-2E9C-101B-9397-08002B2CF9AE}" pid="3" name="MediaServiceImageTags">
    <vt:lpwstr/>
  </property>
</Properties>
</file>